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7" r:id="rId3"/>
    <p:sldId id="266" r:id="rId4"/>
    <p:sldId id="265" r:id="rId5"/>
    <p:sldId id="296" r:id="rId6"/>
    <p:sldId id="292" r:id="rId7"/>
    <p:sldId id="295" r:id="rId8"/>
    <p:sldId id="263" r:id="rId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70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3175"/>
            <a:ext cx="6096635" cy="6854825"/>
          </a:xfrm>
          <a:custGeom>
            <a:avLst/>
            <a:gdLst/>
            <a:ahLst/>
            <a:cxnLst/>
            <a:rect l="l" t="t" r="r" b="b"/>
            <a:pathLst>
              <a:path w="6096635" h="6854825">
                <a:moveTo>
                  <a:pt x="6096596" y="0"/>
                </a:moveTo>
                <a:lnTo>
                  <a:pt x="0" y="0"/>
                </a:lnTo>
                <a:lnTo>
                  <a:pt x="0" y="6854825"/>
                </a:lnTo>
                <a:lnTo>
                  <a:pt x="6096596" y="6854825"/>
                </a:lnTo>
                <a:lnTo>
                  <a:pt x="6096596" y="0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604596" y="3536261"/>
            <a:ext cx="2643505" cy="1574800"/>
          </a:xfrm>
          <a:custGeom>
            <a:avLst/>
            <a:gdLst/>
            <a:ahLst/>
            <a:cxnLst/>
            <a:rect l="l" t="t" r="r" b="b"/>
            <a:pathLst>
              <a:path w="2643505" h="1574800">
                <a:moveTo>
                  <a:pt x="1415553" y="1333500"/>
                </a:moveTo>
                <a:lnTo>
                  <a:pt x="1057884" y="1333500"/>
                </a:lnTo>
                <a:lnTo>
                  <a:pt x="1067828" y="1346200"/>
                </a:lnTo>
                <a:lnTo>
                  <a:pt x="1076725" y="1358900"/>
                </a:lnTo>
                <a:lnTo>
                  <a:pt x="1084573" y="1371600"/>
                </a:lnTo>
                <a:lnTo>
                  <a:pt x="1091374" y="1384300"/>
                </a:lnTo>
                <a:lnTo>
                  <a:pt x="1107906" y="1409700"/>
                </a:lnTo>
                <a:lnTo>
                  <a:pt x="1127313" y="1435100"/>
                </a:lnTo>
                <a:lnTo>
                  <a:pt x="1148290" y="1460500"/>
                </a:lnTo>
                <a:lnTo>
                  <a:pt x="1169530" y="1473200"/>
                </a:lnTo>
                <a:lnTo>
                  <a:pt x="1174765" y="1511300"/>
                </a:lnTo>
                <a:lnTo>
                  <a:pt x="1198840" y="1536700"/>
                </a:lnTo>
                <a:lnTo>
                  <a:pt x="1235476" y="1562100"/>
                </a:lnTo>
                <a:lnTo>
                  <a:pt x="1278394" y="1574800"/>
                </a:lnTo>
                <a:lnTo>
                  <a:pt x="1277694" y="1562100"/>
                </a:lnTo>
                <a:lnTo>
                  <a:pt x="1259549" y="1511300"/>
                </a:lnTo>
                <a:lnTo>
                  <a:pt x="1258849" y="1485900"/>
                </a:lnTo>
                <a:lnTo>
                  <a:pt x="1249557" y="1473200"/>
                </a:lnTo>
                <a:lnTo>
                  <a:pt x="1247332" y="1473200"/>
                </a:lnTo>
                <a:lnTo>
                  <a:pt x="1252957" y="1460500"/>
                </a:lnTo>
                <a:lnTo>
                  <a:pt x="1270012" y="1460500"/>
                </a:lnTo>
                <a:lnTo>
                  <a:pt x="1279871" y="1447800"/>
                </a:lnTo>
                <a:lnTo>
                  <a:pt x="1286065" y="1435100"/>
                </a:lnTo>
                <a:lnTo>
                  <a:pt x="1291211" y="1422400"/>
                </a:lnTo>
                <a:lnTo>
                  <a:pt x="1297927" y="1409700"/>
                </a:lnTo>
                <a:lnTo>
                  <a:pt x="1340492" y="1409700"/>
                </a:lnTo>
                <a:lnTo>
                  <a:pt x="1345900" y="1397000"/>
                </a:lnTo>
                <a:lnTo>
                  <a:pt x="1359944" y="1397000"/>
                </a:lnTo>
                <a:lnTo>
                  <a:pt x="1376083" y="1384300"/>
                </a:lnTo>
                <a:lnTo>
                  <a:pt x="1387686" y="1384300"/>
                </a:lnTo>
                <a:lnTo>
                  <a:pt x="1397717" y="1371600"/>
                </a:lnTo>
                <a:lnTo>
                  <a:pt x="1406701" y="1371600"/>
                </a:lnTo>
                <a:lnTo>
                  <a:pt x="1415161" y="1358900"/>
                </a:lnTo>
                <a:lnTo>
                  <a:pt x="1399591" y="1346200"/>
                </a:lnTo>
                <a:lnTo>
                  <a:pt x="1403648" y="1346200"/>
                </a:lnTo>
                <a:lnTo>
                  <a:pt x="1415553" y="1333500"/>
                </a:lnTo>
                <a:close/>
              </a:path>
              <a:path w="2643505" h="1574800">
                <a:moveTo>
                  <a:pt x="2224317" y="1567777"/>
                </a:moveTo>
                <a:lnTo>
                  <a:pt x="2207869" y="1574800"/>
                </a:lnTo>
                <a:lnTo>
                  <a:pt x="2217901" y="1574800"/>
                </a:lnTo>
                <a:lnTo>
                  <a:pt x="2224317" y="1567777"/>
                </a:lnTo>
                <a:close/>
              </a:path>
              <a:path w="2643505" h="1574800">
                <a:moveTo>
                  <a:pt x="2255959" y="1498600"/>
                </a:moveTo>
                <a:lnTo>
                  <a:pt x="2207869" y="1498600"/>
                </a:lnTo>
                <a:lnTo>
                  <a:pt x="2211621" y="1511300"/>
                </a:lnTo>
                <a:lnTo>
                  <a:pt x="2219036" y="1536700"/>
                </a:lnTo>
                <a:lnTo>
                  <a:pt x="2246947" y="1536700"/>
                </a:lnTo>
                <a:lnTo>
                  <a:pt x="2240059" y="1549400"/>
                </a:lnTo>
                <a:lnTo>
                  <a:pt x="2229504" y="1562100"/>
                </a:lnTo>
                <a:lnTo>
                  <a:pt x="2224317" y="1567777"/>
                </a:lnTo>
                <a:lnTo>
                  <a:pt x="2237613" y="1562100"/>
                </a:lnTo>
                <a:lnTo>
                  <a:pt x="2253227" y="1524000"/>
                </a:lnTo>
                <a:lnTo>
                  <a:pt x="2255959" y="1498600"/>
                </a:lnTo>
                <a:close/>
              </a:path>
              <a:path w="2643505" h="1574800">
                <a:moveTo>
                  <a:pt x="2161117" y="1270000"/>
                </a:moveTo>
                <a:lnTo>
                  <a:pt x="2012480" y="1270000"/>
                </a:lnTo>
                <a:lnTo>
                  <a:pt x="2029967" y="1282700"/>
                </a:lnTo>
                <a:lnTo>
                  <a:pt x="2047717" y="1295400"/>
                </a:lnTo>
                <a:lnTo>
                  <a:pt x="2063899" y="1308100"/>
                </a:lnTo>
                <a:lnTo>
                  <a:pt x="2076678" y="1320800"/>
                </a:lnTo>
                <a:lnTo>
                  <a:pt x="2086493" y="1333500"/>
                </a:lnTo>
                <a:lnTo>
                  <a:pt x="2092382" y="1358900"/>
                </a:lnTo>
                <a:lnTo>
                  <a:pt x="2096698" y="1371600"/>
                </a:lnTo>
                <a:lnTo>
                  <a:pt x="2101799" y="1384300"/>
                </a:lnTo>
                <a:lnTo>
                  <a:pt x="2111568" y="1409700"/>
                </a:lnTo>
                <a:lnTo>
                  <a:pt x="2123433" y="1422400"/>
                </a:lnTo>
                <a:lnTo>
                  <a:pt x="2149259" y="1447800"/>
                </a:lnTo>
                <a:lnTo>
                  <a:pt x="2129713" y="1447800"/>
                </a:lnTo>
                <a:lnTo>
                  <a:pt x="2140007" y="1460500"/>
                </a:lnTo>
                <a:lnTo>
                  <a:pt x="2149254" y="1460500"/>
                </a:lnTo>
                <a:lnTo>
                  <a:pt x="2156408" y="1473200"/>
                </a:lnTo>
                <a:lnTo>
                  <a:pt x="2160422" y="1473200"/>
                </a:lnTo>
                <a:lnTo>
                  <a:pt x="2168791" y="1485900"/>
                </a:lnTo>
                <a:lnTo>
                  <a:pt x="2174379" y="1485900"/>
                </a:lnTo>
                <a:lnTo>
                  <a:pt x="2174379" y="1498600"/>
                </a:lnTo>
                <a:lnTo>
                  <a:pt x="2183537" y="1511300"/>
                </a:lnTo>
                <a:lnTo>
                  <a:pt x="2198711" y="1511300"/>
                </a:lnTo>
                <a:lnTo>
                  <a:pt x="2207869" y="1498600"/>
                </a:lnTo>
                <a:lnTo>
                  <a:pt x="2255959" y="1498600"/>
                </a:lnTo>
                <a:lnTo>
                  <a:pt x="2257325" y="1485900"/>
                </a:lnTo>
                <a:lnTo>
                  <a:pt x="2252522" y="1447800"/>
                </a:lnTo>
                <a:lnTo>
                  <a:pt x="2237130" y="1409700"/>
                </a:lnTo>
                <a:lnTo>
                  <a:pt x="2213103" y="1371600"/>
                </a:lnTo>
                <a:lnTo>
                  <a:pt x="2194831" y="1333500"/>
                </a:lnTo>
                <a:lnTo>
                  <a:pt x="2196706" y="1308100"/>
                </a:lnTo>
                <a:lnTo>
                  <a:pt x="2178913" y="1295400"/>
                </a:lnTo>
                <a:lnTo>
                  <a:pt x="2161117" y="1270000"/>
                </a:lnTo>
                <a:close/>
              </a:path>
              <a:path w="2643505" h="1574800">
                <a:moveTo>
                  <a:pt x="2135209" y="1168400"/>
                </a:moveTo>
                <a:lnTo>
                  <a:pt x="765459" y="1168400"/>
                </a:lnTo>
                <a:lnTo>
                  <a:pt x="787133" y="1181100"/>
                </a:lnTo>
                <a:lnTo>
                  <a:pt x="781545" y="1181100"/>
                </a:lnTo>
                <a:lnTo>
                  <a:pt x="799863" y="1193800"/>
                </a:lnTo>
                <a:lnTo>
                  <a:pt x="817137" y="1219200"/>
                </a:lnTo>
                <a:lnTo>
                  <a:pt x="833362" y="1231900"/>
                </a:lnTo>
                <a:lnTo>
                  <a:pt x="848537" y="1257300"/>
                </a:lnTo>
                <a:lnTo>
                  <a:pt x="863627" y="1295400"/>
                </a:lnTo>
                <a:lnTo>
                  <a:pt x="879241" y="1320800"/>
                </a:lnTo>
                <a:lnTo>
                  <a:pt x="901135" y="1346200"/>
                </a:lnTo>
                <a:lnTo>
                  <a:pt x="935062" y="1371600"/>
                </a:lnTo>
                <a:lnTo>
                  <a:pt x="926693" y="1358900"/>
                </a:lnTo>
                <a:lnTo>
                  <a:pt x="952996" y="1358900"/>
                </a:lnTo>
                <a:lnTo>
                  <a:pt x="957402" y="1346200"/>
                </a:lnTo>
                <a:lnTo>
                  <a:pt x="964377" y="1333500"/>
                </a:lnTo>
                <a:lnTo>
                  <a:pt x="973447" y="1320800"/>
                </a:lnTo>
                <a:lnTo>
                  <a:pt x="1711032" y="1320800"/>
                </a:lnTo>
                <a:lnTo>
                  <a:pt x="1698818" y="1295400"/>
                </a:lnTo>
                <a:lnTo>
                  <a:pt x="1728473" y="1282700"/>
                </a:lnTo>
                <a:lnTo>
                  <a:pt x="1810386" y="1282700"/>
                </a:lnTo>
                <a:lnTo>
                  <a:pt x="1820589" y="1270000"/>
                </a:lnTo>
                <a:lnTo>
                  <a:pt x="1831839" y="1270000"/>
                </a:lnTo>
                <a:lnTo>
                  <a:pt x="1839429" y="1257300"/>
                </a:lnTo>
                <a:lnTo>
                  <a:pt x="2146460" y="1257300"/>
                </a:lnTo>
                <a:lnTo>
                  <a:pt x="2138083" y="1231900"/>
                </a:lnTo>
                <a:lnTo>
                  <a:pt x="2136125" y="1219200"/>
                </a:lnTo>
                <a:lnTo>
                  <a:pt x="2134949" y="1193800"/>
                </a:lnTo>
                <a:lnTo>
                  <a:pt x="2135209" y="1168400"/>
                </a:lnTo>
                <a:close/>
              </a:path>
              <a:path w="2643505" h="1574800">
                <a:moveTo>
                  <a:pt x="1683118" y="1346200"/>
                </a:moveTo>
                <a:lnTo>
                  <a:pt x="1664973" y="1346200"/>
                </a:lnTo>
                <a:lnTo>
                  <a:pt x="1676486" y="1358900"/>
                </a:lnTo>
                <a:lnTo>
                  <a:pt x="1685912" y="1371600"/>
                </a:lnTo>
                <a:lnTo>
                  <a:pt x="1686261" y="1371600"/>
                </a:lnTo>
                <a:lnTo>
                  <a:pt x="1686610" y="1358900"/>
                </a:lnTo>
                <a:lnTo>
                  <a:pt x="1685912" y="1358900"/>
                </a:lnTo>
                <a:lnTo>
                  <a:pt x="1683118" y="1346200"/>
                </a:lnTo>
                <a:close/>
              </a:path>
              <a:path w="2643505" h="1574800">
                <a:moveTo>
                  <a:pt x="1664973" y="1346200"/>
                </a:moveTo>
                <a:lnTo>
                  <a:pt x="1612637" y="1346200"/>
                </a:lnTo>
                <a:lnTo>
                  <a:pt x="1632877" y="1358900"/>
                </a:lnTo>
                <a:lnTo>
                  <a:pt x="1651368" y="1358900"/>
                </a:lnTo>
                <a:lnTo>
                  <a:pt x="1664973" y="1346200"/>
                </a:lnTo>
                <a:close/>
              </a:path>
              <a:path w="2643505" h="1574800">
                <a:moveTo>
                  <a:pt x="1733447" y="1346200"/>
                </a:moveTo>
                <a:lnTo>
                  <a:pt x="1692929" y="1346200"/>
                </a:lnTo>
                <a:lnTo>
                  <a:pt x="1707191" y="1358900"/>
                </a:lnTo>
                <a:lnTo>
                  <a:pt x="1733359" y="1358900"/>
                </a:lnTo>
                <a:lnTo>
                  <a:pt x="1733447" y="1346200"/>
                </a:lnTo>
                <a:close/>
              </a:path>
              <a:path w="2643505" h="1574800">
                <a:moveTo>
                  <a:pt x="1568678" y="1333500"/>
                </a:moveTo>
                <a:lnTo>
                  <a:pt x="1548357" y="1333500"/>
                </a:lnTo>
                <a:lnTo>
                  <a:pt x="1571472" y="1346200"/>
                </a:lnTo>
                <a:lnTo>
                  <a:pt x="1568678" y="1333500"/>
                </a:lnTo>
                <a:close/>
              </a:path>
              <a:path w="2643505" h="1574800">
                <a:moveTo>
                  <a:pt x="1700475" y="1320800"/>
                </a:moveTo>
                <a:lnTo>
                  <a:pt x="1568678" y="1320800"/>
                </a:lnTo>
                <a:lnTo>
                  <a:pt x="1585774" y="1333500"/>
                </a:lnTo>
                <a:lnTo>
                  <a:pt x="1598682" y="1346200"/>
                </a:lnTo>
                <a:lnTo>
                  <a:pt x="1688706" y="1346200"/>
                </a:lnTo>
                <a:lnTo>
                  <a:pt x="1692977" y="1333500"/>
                </a:lnTo>
                <a:lnTo>
                  <a:pt x="1695678" y="1333500"/>
                </a:lnTo>
                <a:lnTo>
                  <a:pt x="1700475" y="1320800"/>
                </a:lnTo>
                <a:close/>
              </a:path>
              <a:path w="2643505" h="1574800">
                <a:moveTo>
                  <a:pt x="1465402" y="1320800"/>
                </a:moveTo>
                <a:lnTo>
                  <a:pt x="1023337" y="1320800"/>
                </a:lnTo>
                <a:lnTo>
                  <a:pt x="1035551" y="1333500"/>
                </a:lnTo>
                <a:lnTo>
                  <a:pt x="1457291" y="1333500"/>
                </a:lnTo>
                <a:lnTo>
                  <a:pt x="1465402" y="1320800"/>
                </a:lnTo>
                <a:close/>
              </a:path>
              <a:path w="2643505" h="1574800">
                <a:moveTo>
                  <a:pt x="1496110" y="1320800"/>
                </a:moveTo>
                <a:lnTo>
                  <a:pt x="1470990" y="1320800"/>
                </a:lnTo>
                <a:lnTo>
                  <a:pt x="1470990" y="1333500"/>
                </a:lnTo>
                <a:lnTo>
                  <a:pt x="1496110" y="1333500"/>
                </a:lnTo>
                <a:lnTo>
                  <a:pt x="1496110" y="1320800"/>
                </a:lnTo>
                <a:close/>
              </a:path>
              <a:path w="2643505" h="1574800">
                <a:moveTo>
                  <a:pt x="1568678" y="1320800"/>
                </a:moveTo>
                <a:lnTo>
                  <a:pt x="1515728" y="1320800"/>
                </a:lnTo>
                <a:lnTo>
                  <a:pt x="1530996" y="1333500"/>
                </a:lnTo>
                <a:lnTo>
                  <a:pt x="1571472" y="1333500"/>
                </a:lnTo>
                <a:lnTo>
                  <a:pt x="1568678" y="1320800"/>
                </a:lnTo>
                <a:close/>
              </a:path>
              <a:path w="2643505" h="1574800">
                <a:moveTo>
                  <a:pt x="1979337" y="1282700"/>
                </a:moveTo>
                <a:lnTo>
                  <a:pt x="1914132" y="1282700"/>
                </a:lnTo>
                <a:lnTo>
                  <a:pt x="1928394" y="1295400"/>
                </a:lnTo>
                <a:lnTo>
                  <a:pt x="1940040" y="1295400"/>
                </a:lnTo>
                <a:lnTo>
                  <a:pt x="1948281" y="1308100"/>
                </a:lnTo>
                <a:lnTo>
                  <a:pt x="1967344" y="1295400"/>
                </a:lnTo>
                <a:lnTo>
                  <a:pt x="1979337" y="1282700"/>
                </a:lnTo>
                <a:close/>
              </a:path>
              <a:path w="2643505" h="1574800">
                <a:moveTo>
                  <a:pt x="2146460" y="1257300"/>
                </a:moveTo>
                <a:lnTo>
                  <a:pt x="1875016" y="1257300"/>
                </a:lnTo>
                <a:lnTo>
                  <a:pt x="1889670" y="1270000"/>
                </a:lnTo>
                <a:lnTo>
                  <a:pt x="1898040" y="1282700"/>
                </a:lnTo>
                <a:lnTo>
                  <a:pt x="1991853" y="1282700"/>
                </a:lnTo>
                <a:lnTo>
                  <a:pt x="2012480" y="1270000"/>
                </a:lnTo>
                <a:lnTo>
                  <a:pt x="2161117" y="1270000"/>
                </a:lnTo>
                <a:lnTo>
                  <a:pt x="2146460" y="1257300"/>
                </a:lnTo>
                <a:close/>
              </a:path>
              <a:path w="2643505" h="1574800">
                <a:moveTo>
                  <a:pt x="678268" y="1181100"/>
                </a:moveTo>
                <a:lnTo>
                  <a:pt x="628555" y="1181100"/>
                </a:lnTo>
                <a:lnTo>
                  <a:pt x="678268" y="1193800"/>
                </a:lnTo>
                <a:lnTo>
                  <a:pt x="678268" y="1181100"/>
                </a:lnTo>
                <a:close/>
              </a:path>
              <a:path w="2643505" h="1574800">
                <a:moveTo>
                  <a:pt x="2322286" y="939905"/>
                </a:moveTo>
                <a:lnTo>
                  <a:pt x="178295" y="939905"/>
                </a:lnTo>
                <a:lnTo>
                  <a:pt x="178270" y="942358"/>
                </a:lnTo>
                <a:lnTo>
                  <a:pt x="178165" y="952500"/>
                </a:lnTo>
                <a:lnTo>
                  <a:pt x="173062" y="965200"/>
                </a:lnTo>
                <a:lnTo>
                  <a:pt x="202977" y="977900"/>
                </a:lnTo>
                <a:lnTo>
                  <a:pt x="217717" y="1003300"/>
                </a:lnTo>
                <a:lnTo>
                  <a:pt x="230364" y="1041400"/>
                </a:lnTo>
                <a:lnTo>
                  <a:pt x="253999" y="1054100"/>
                </a:lnTo>
                <a:lnTo>
                  <a:pt x="354495" y="1054100"/>
                </a:lnTo>
                <a:lnTo>
                  <a:pt x="354495" y="1066800"/>
                </a:lnTo>
                <a:lnTo>
                  <a:pt x="348907" y="1079500"/>
                </a:lnTo>
                <a:lnTo>
                  <a:pt x="360070" y="1079500"/>
                </a:lnTo>
                <a:lnTo>
                  <a:pt x="360070" y="1092200"/>
                </a:lnTo>
                <a:lnTo>
                  <a:pt x="385196" y="1092200"/>
                </a:lnTo>
                <a:lnTo>
                  <a:pt x="420782" y="1117600"/>
                </a:lnTo>
                <a:lnTo>
                  <a:pt x="455321" y="1130300"/>
                </a:lnTo>
                <a:lnTo>
                  <a:pt x="485673" y="1155700"/>
                </a:lnTo>
                <a:lnTo>
                  <a:pt x="579885" y="1181100"/>
                </a:lnTo>
                <a:lnTo>
                  <a:pt x="707451" y="1181100"/>
                </a:lnTo>
                <a:lnTo>
                  <a:pt x="737241" y="1168400"/>
                </a:lnTo>
                <a:lnTo>
                  <a:pt x="2135209" y="1168400"/>
                </a:lnTo>
                <a:lnTo>
                  <a:pt x="2135339" y="1155700"/>
                </a:lnTo>
                <a:lnTo>
                  <a:pt x="2138083" y="1143000"/>
                </a:lnTo>
                <a:lnTo>
                  <a:pt x="2161592" y="1104900"/>
                </a:lnTo>
                <a:lnTo>
                  <a:pt x="2196353" y="1079500"/>
                </a:lnTo>
                <a:lnTo>
                  <a:pt x="2226404" y="1041400"/>
                </a:lnTo>
                <a:lnTo>
                  <a:pt x="2235784" y="1003300"/>
                </a:lnTo>
                <a:lnTo>
                  <a:pt x="2242497" y="1003300"/>
                </a:lnTo>
                <a:lnTo>
                  <a:pt x="2249736" y="990600"/>
                </a:lnTo>
                <a:lnTo>
                  <a:pt x="2283496" y="990600"/>
                </a:lnTo>
                <a:lnTo>
                  <a:pt x="2296491" y="977900"/>
                </a:lnTo>
                <a:lnTo>
                  <a:pt x="2308441" y="952500"/>
                </a:lnTo>
                <a:lnTo>
                  <a:pt x="2321746" y="942358"/>
                </a:lnTo>
                <a:lnTo>
                  <a:pt x="2322286" y="939905"/>
                </a:lnTo>
                <a:close/>
              </a:path>
              <a:path w="2643505" h="1574800">
                <a:moveTo>
                  <a:pt x="2324964" y="939905"/>
                </a:moveTo>
                <a:lnTo>
                  <a:pt x="2321746" y="942358"/>
                </a:lnTo>
                <a:lnTo>
                  <a:pt x="2319515" y="952500"/>
                </a:lnTo>
                <a:lnTo>
                  <a:pt x="2324964" y="939905"/>
                </a:lnTo>
                <a:close/>
              </a:path>
              <a:path w="2643505" h="1574800">
                <a:moveTo>
                  <a:pt x="2330505" y="927100"/>
                </a:moveTo>
                <a:lnTo>
                  <a:pt x="173062" y="927100"/>
                </a:lnTo>
                <a:lnTo>
                  <a:pt x="175834" y="939905"/>
                </a:lnTo>
                <a:lnTo>
                  <a:pt x="2322286" y="939905"/>
                </a:lnTo>
                <a:lnTo>
                  <a:pt x="2321746" y="942358"/>
                </a:lnTo>
                <a:lnTo>
                  <a:pt x="2324964" y="939905"/>
                </a:lnTo>
                <a:lnTo>
                  <a:pt x="2330505" y="927100"/>
                </a:lnTo>
                <a:close/>
              </a:path>
              <a:path w="2643505" h="1574800">
                <a:moveTo>
                  <a:pt x="2366975" y="889000"/>
                </a:moveTo>
                <a:lnTo>
                  <a:pt x="103276" y="889000"/>
                </a:lnTo>
                <a:lnTo>
                  <a:pt x="116189" y="901700"/>
                </a:lnTo>
                <a:lnTo>
                  <a:pt x="127006" y="914400"/>
                </a:lnTo>
                <a:lnTo>
                  <a:pt x="150736" y="914400"/>
                </a:lnTo>
                <a:lnTo>
                  <a:pt x="156334" y="939905"/>
                </a:lnTo>
                <a:lnTo>
                  <a:pt x="159035" y="939905"/>
                </a:lnTo>
                <a:lnTo>
                  <a:pt x="167474" y="927100"/>
                </a:lnTo>
                <a:lnTo>
                  <a:pt x="2344635" y="927100"/>
                </a:lnTo>
                <a:lnTo>
                  <a:pt x="2358766" y="914400"/>
                </a:lnTo>
                <a:lnTo>
                  <a:pt x="2369756" y="901700"/>
                </a:lnTo>
                <a:lnTo>
                  <a:pt x="2375344" y="901700"/>
                </a:lnTo>
                <a:lnTo>
                  <a:pt x="2366975" y="889000"/>
                </a:lnTo>
                <a:close/>
              </a:path>
              <a:path w="2643505" h="1574800">
                <a:moveTo>
                  <a:pt x="2326846" y="762000"/>
                </a:moveTo>
                <a:lnTo>
                  <a:pt x="47459" y="762000"/>
                </a:lnTo>
                <a:lnTo>
                  <a:pt x="53035" y="774700"/>
                </a:lnTo>
                <a:lnTo>
                  <a:pt x="63243" y="787400"/>
                </a:lnTo>
                <a:lnTo>
                  <a:pt x="67690" y="800100"/>
                </a:lnTo>
                <a:lnTo>
                  <a:pt x="71091" y="812800"/>
                </a:lnTo>
                <a:lnTo>
                  <a:pt x="78155" y="825500"/>
                </a:lnTo>
                <a:lnTo>
                  <a:pt x="75629" y="825500"/>
                </a:lnTo>
                <a:lnTo>
                  <a:pt x="77460" y="850900"/>
                </a:lnTo>
                <a:lnTo>
                  <a:pt x="74057" y="876300"/>
                </a:lnTo>
                <a:lnTo>
                  <a:pt x="66992" y="889000"/>
                </a:lnTo>
                <a:lnTo>
                  <a:pt x="2361387" y="889000"/>
                </a:lnTo>
                <a:lnTo>
                  <a:pt x="2364181" y="876300"/>
                </a:lnTo>
                <a:lnTo>
                  <a:pt x="2397671" y="876300"/>
                </a:lnTo>
                <a:lnTo>
                  <a:pt x="2397671" y="863600"/>
                </a:lnTo>
                <a:lnTo>
                  <a:pt x="2380230" y="863600"/>
                </a:lnTo>
                <a:lnTo>
                  <a:pt x="2377264" y="850900"/>
                </a:lnTo>
                <a:lnTo>
                  <a:pt x="2383713" y="850900"/>
                </a:lnTo>
                <a:lnTo>
                  <a:pt x="2392095" y="838200"/>
                </a:lnTo>
                <a:lnTo>
                  <a:pt x="2397671" y="838200"/>
                </a:lnTo>
                <a:lnTo>
                  <a:pt x="2383803" y="825500"/>
                </a:lnTo>
                <a:lnTo>
                  <a:pt x="2372552" y="812800"/>
                </a:lnTo>
                <a:lnTo>
                  <a:pt x="2359207" y="800100"/>
                </a:lnTo>
                <a:lnTo>
                  <a:pt x="2339060" y="800100"/>
                </a:lnTo>
                <a:lnTo>
                  <a:pt x="2331512" y="787400"/>
                </a:lnTo>
                <a:lnTo>
                  <a:pt x="2314328" y="787400"/>
                </a:lnTo>
                <a:lnTo>
                  <a:pt x="2308352" y="774700"/>
                </a:lnTo>
                <a:lnTo>
                  <a:pt x="2319562" y="774700"/>
                </a:lnTo>
                <a:lnTo>
                  <a:pt x="2326846" y="762000"/>
                </a:lnTo>
                <a:close/>
              </a:path>
              <a:path w="2643505" h="1574800">
                <a:moveTo>
                  <a:pt x="2322309" y="749300"/>
                </a:moveTo>
                <a:lnTo>
                  <a:pt x="41871" y="749300"/>
                </a:lnTo>
                <a:lnTo>
                  <a:pt x="44665" y="762000"/>
                </a:lnTo>
                <a:lnTo>
                  <a:pt x="2328372" y="762000"/>
                </a:lnTo>
                <a:lnTo>
                  <a:pt x="2322309" y="749300"/>
                </a:lnTo>
                <a:close/>
              </a:path>
              <a:path w="2643505" h="1574800">
                <a:moveTo>
                  <a:pt x="2378138" y="647700"/>
                </a:moveTo>
                <a:lnTo>
                  <a:pt x="2305558" y="647700"/>
                </a:lnTo>
                <a:lnTo>
                  <a:pt x="2309614" y="660400"/>
                </a:lnTo>
                <a:lnTo>
                  <a:pt x="2319166" y="673100"/>
                </a:lnTo>
                <a:lnTo>
                  <a:pt x="2330289" y="685800"/>
                </a:lnTo>
                <a:lnTo>
                  <a:pt x="2339060" y="698500"/>
                </a:lnTo>
                <a:lnTo>
                  <a:pt x="2342371" y="711200"/>
                </a:lnTo>
                <a:lnTo>
                  <a:pt x="2346906" y="736600"/>
                </a:lnTo>
                <a:lnTo>
                  <a:pt x="2350223" y="762000"/>
                </a:lnTo>
                <a:lnTo>
                  <a:pt x="2359074" y="749300"/>
                </a:lnTo>
                <a:lnTo>
                  <a:pt x="2370805" y="723900"/>
                </a:lnTo>
                <a:lnTo>
                  <a:pt x="2382015" y="711200"/>
                </a:lnTo>
                <a:lnTo>
                  <a:pt x="2389301" y="698500"/>
                </a:lnTo>
                <a:lnTo>
                  <a:pt x="2388343" y="685800"/>
                </a:lnTo>
                <a:lnTo>
                  <a:pt x="2379096" y="660400"/>
                </a:lnTo>
                <a:lnTo>
                  <a:pt x="2378138" y="647700"/>
                </a:lnTo>
                <a:close/>
              </a:path>
              <a:path w="2643505" h="1574800">
                <a:moveTo>
                  <a:pt x="44665" y="673100"/>
                </a:moveTo>
                <a:lnTo>
                  <a:pt x="39077" y="673100"/>
                </a:lnTo>
                <a:lnTo>
                  <a:pt x="35415" y="685800"/>
                </a:lnTo>
                <a:lnTo>
                  <a:pt x="36985" y="698500"/>
                </a:lnTo>
                <a:lnTo>
                  <a:pt x="43789" y="711200"/>
                </a:lnTo>
                <a:lnTo>
                  <a:pt x="55829" y="711200"/>
                </a:lnTo>
                <a:lnTo>
                  <a:pt x="56393" y="723900"/>
                </a:lnTo>
                <a:lnTo>
                  <a:pt x="51989" y="736600"/>
                </a:lnTo>
                <a:lnTo>
                  <a:pt x="46015" y="749300"/>
                </a:lnTo>
                <a:lnTo>
                  <a:pt x="2326105" y="749300"/>
                </a:lnTo>
                <a:lnTo>
                  <a:pt x="2329637" y="736600"/>
                </a:lnTo>
                <a:lnTo>
                  <a:pt x="2333692" y="736600"/>
                </a:lnTo>
                <a:lnTo>
                  <a:pt x="2339060" y="723900"/>
                </a:lnTo>
                <a:lnTo>
                  <a:pt x="2308352" y="723900"/>
                </a:lnTo>
                <a:lnTo>
                  <a:pt x="2307915" y="698500"/>
                </a:lnTo>
                <a:lnTo>
                  <a:pt x="2306955" y="685800"/>
                </a:lnTo>
                <a:lnTo>
                  <a:pt x="47459" y="685800"/>
                </a:lnTo>
                <a:lnTo>
                  <a:pt x="44665" y="673100"/>
                </a:lnTo>
                <a:close/>
              </a:path>
              <a:path w="2643505" h="1574800">
                <a:moveTo>
                  <a:pt x="1987013" y="469900"/>
                </a:moveTo>
                <a:lnTo>
                  <a:pt x="2791" y="469900"/>
                </a:lnTo>
                <a:lnTo>
                  <a:pt x="0" y="495300"/>
                </a:lnTo>
                <a:lnTo>
                  <a:pt x="1353" y="508000"/>
                </a:lnTo>
                <a:lnTo>
                  <a:pt x="4538" y="520700"/>
                </a:lnTo>
                <a:lnTo>
                  <a:pt x="8245" y="533400"/>
                </a:lnTo>
                <a:lnTo>
                  <a:pt x="11163" y="546100"/>
                </a:lnTo>
                <a:lnTo>
                  <a:pt x="17446" y="596900"/>
                </a:lnTo>
                <a:lnTo>
                  <a:pt x="23725" y="635000"/>
                </a:lnTo>
                <a:lnTo>
                  <a:pt x="36283" y="660400"/>
                </a:lnTo>
                <a:lnTo>
                  <a:pt x="47889" y="660400"/>
                </a:lnTo>
                <a:lnTo>
                  <a:pt x="49544" y="673100"/>
                </a:lnTo>
                <a:lnTo>
                  <a:pt x="50154" y="673100"/>
                </a:lnTo>
                <a:lnTo>
                  <a:pt x="50241" y="685800"/>
                </a:lnTo>
                <a:lnTo>
                  <a:pt x="2306955" y="685800"/>
                </a:lnTo>
                <a:lnTo>
                  <a:pt x="2305994" y="673100"/>
                </a:lnTo>
                <a:lnTo>
                  <a:pt x="2305558" y="647700"/>
                </a:lnTo>
                <a:lnTo>
                  <a:pt x="2359990" y="647700"/>
                </a:lnTo>
                <a:lnTo>
                  <a:pt x="2355367" y="635000"/>
                </a:lnTo>
                <a:lnTo>
                  <a:pt x="2383718" y="635000"/>
                </a:lnTo>
                <a:lnTo>
                  <a:pt x="2406746" y="609600"/>
                </a:lnTo>
                <a:lnTo>
                  <a:pt x="2416166" y="571500"/>
                </a:lnTo>
                <a:lnTo>
                  <a:pt x="2411278" y="546100"/>
                </a:lnTo>
                <a:lnTo>
                  <a:pt x="1983786" y="546100"/>
                </a:lnTo>
                <a:lnTo>
                  <a:pt x="1956663" y="533400"/>
                </a:lnTo>
                <a:lnTo>
                  <a:pt x="1956663" y="520700"/>
                </a:lnTo>
                <a:lnTo>
                  <a:pt x="1978859" y="520700"/>
                </a:lnTo>
                <a:lnTo>
                  <a:pt x="1977944" y="508000"/>
                </a:lnTo>
                <a:lnTo>
                  <a:pt x="1975459" y="495300"/>
                </a:lnTo>
                <a:lnTo>
                  <a:pt x="1970620" y="482600"/>
                </a:lnTo>
                <a:lnTo>
                  <a:pt x="1982349" y="482600"/>
                </a:lnTo>
                <a:lnTo>
                  <a:pt x="1987013" y="469900"/>
                </a:lnTo>
                <a:close/>
              </a:path>
              <a:path w="2643505" h="1574800">
                <a:moveTo>
                  <a:pt x="2043188" y="482600"/>
                </a:moveTo>
                <a:lnTo>
                  <a:pt x="2034806" y="482600"/>
                </a:lnTo>
                <a:lnTo>
                  <a:pt x="2020242" y="508000"/>
                </a:lnTo>
                <a:lnTo>
                  <a:pt x="2004107" y="533400"/>
                </a:lnTo>
                <a:lnTo>
                  <a:pt x="1983786" y="546100"/>
                </a:lnTo>
                <a:lnTo>
                  <a:pt x="2411278" y="546100"/>
                </a:lnTo>
                <a:lnTo>
                  <a:pt x="2408834" y="533400"/>
                </a:lnTo>
                <a:lnTo>
                  <a:pt x="2429250" y="533400"/>
                </a:lnTo>
                <a:lnTo>
                  <a:pt x="2450707" y="520700"/>
                </a:lnTo>
                <a:lnTo>
                  <a:pt x="2470072" y="508000"/>
                </a:lnTo>
                <a:lnTo>
                  <a:pt x="2477140" y="495300"/>
                </a:lnTo>
                <a:lnTo>
                  <a:pt x="2048776" y="495300"/>
                </a:lnTo>
                <a:lnTo>
                  <a:pt x="2043188" y="482600"/>
                </a:lnTo>
                <a:close/>
              </a:path>
              <a:path w="2643505" h="1574800">
                <a:moveTo>
                  <a:pt x="2503741" y="431800"/>
                </a:moveTo>
                <a:lnTo>
                  <a:pt x="2129713" y="431800"/>
                </a:lnTo>
                <a:lnTo>
                  <a:pt x="2129713" y="457200"/>
                </a:lnTo>
                <a:lnTo>
                  <a:pt x="2106864" y="457200"/>
                </a:lnTo>
                <a:lnTo>
                  <a:pt x="2085059" y="469900"/>
                </a:lnTo>
                <a:lnTo>
                  <a:pt x="2065346" y="482600"/>
                </a:lnTo>
                <a:lnTo>
                  <a:pt x="2048776" y="495300"/>
                </a:lnTo>
                <a:lnTo>
                  <a:pt x="2439543" y="495300"/>
                </a:lnTo>
                <a:lnTo>
                  <a:pt x="2461345" y="482600"/>
                </a:lnTo>
                <a:lnTo>
                  <a:pt x="2480009" y="469900"/>
                </a:lnTo>
                <a:lnTo>
                  <a:pt x="2494490" y="457200"/>
                </a:lnTo>
                <a:lnTo>
                  <a:pt x="2503741" y="431800"/>
                </a:lnTo>
                <a:close/>
              </a:path>
              <a:path w="2643505" h="1574800">
                <a:moveTo>
                  <a:pt x="2484208" y="482600"/>
                </a:moveTo>
                <a:lnTo>
                  <a:pt x="2473691" y="495300"/>
                </a:lnTo>
                <a:lnTo>
                  <a:pt x="2477140" y="495300"/>
                </a:lnTo>
                <a:lnTo>
                  <a:pt x="2484208" y="482600"/>
                </a:lnTo>
                <a:close/>
              </a:path>
              <a:path w="2643505" h="1574800">
                <a:moveTo>
                  <a:pt x="302855" y="0"/>
                </a:moveTo>
                <a:lnTo>
                  <a:pt x="214922" y="0"/>
                </a:lnTo>
                <a:lnTo>
                  <a:pt x="223473" y="25400"/>
                </a:lnTo>
                <a:lnTo>
                  <a:pt x="220510" y="50800"/>
                </a:lnTo>
                <a:lnTo>
                  <a:pt x="207078" y="88900"/>
                </a:lnTo>
                <a:lnTo>
                  <a:pt x="184226" y="101600"/>
                </a:lnTo>
                <a:lnTo>
                  <a:pt x="142354" y="101600"/>
                </a:lnTo>
                <a:lnTo>
                  <a:pt x="132109" y="114300"/>
                </a:lnTo>
                <a:lnTo>
                  <a:pt x="125263" y="139700"/>
                </a:lnTo>
                <a:lnTo>
                  <a:pt x="119983" y="165100"/>
                </a:lnTo>
                <a:lnTo>
                  <a:pt x="114439" y="190500"/>
                </a:lnTo>
                <a:lnTo>
                  <a:pt x="106896" y="203200"/>
                </a:lnTo>
                <a:lnTo>
                  <a:pt x="98043" y="215900"/>
                </a:lnTo>
                <a:lnTo>
                  <a:pt x="89715" y="228600"/>
                </a:lnTo>
                <a:lnTo>
                  <a:pt x="80949" y="254000"/>
                </a:lnTo>
                <a:lnTo>
                  <a:pt x="71747" y="279400"/>
                </a:lnTo>
                <a:lnTo>
                  <a:pt x="61760" y="292100"/>
                </a:lnTo>
                <a:lnTo>
                  <a:pt x="52296" y="304800"/>
                </a:lnTo>
                <a:lnTo>
                  <a:pt x="44665" y="330200"/>
                </a:lnTo>
                <a:lnTo>
                  <a:pt x="35765" y="355600"/>
                </a:lnTo>
                <a:lnTo>
                  <a:pt x="34194" y="381000"/>
                </a:lnTo>
                <a:lnTo>
                  <a:pt x="33671" y="406400"/>
                </a:lnTo>
                <a:lnTo>
                  <a:pt x="27914" y="444500"/>
                </a:lnTo>
                <a:lnTo>
                  <a:pt x="9771" y="469900"/>
                </a:lnTo>
                <a:lnTo>
                  <a:pt x="1989062" y="469900"/>
                </a:lnTo>
                <a:lnTo>
                  <a:pt x="1992947" y="457200"/>
                </a:lnTo>
                <a:lnTo>
                  <a:pt x="1994691" y="444500"/>
                </a:lnTo>
                <a:lnTo>
                  <a:pt x="2002366" y="419100"/>
                </a:lnTo>
                <a:lnTo>
                  <a:pt x="2008687" y="393700"/>
                </a:lnTo>
                <a:lnTo>
                  <a:pt x="2011433" y="368300"/>
                </a:lnTo>
                <a:lnTo>
                  <a:pt x="2014706" y="355600"/>
                </a:lnTo>
                <a:lnTo>
                  <a:pt x="2018403" y="340347"/>
                </a:lnTo>
                <a:lnTo>
                  <a:pt x="2009686" y="330200"/>
                </a:lnTo>
                <a:lnTo>
                  <a:pt x="2062288" y="330200"/>
                </a:lnTo>
                <a:lnTo>
                  <a:pt x="2055047" y="317500"/>
                </a:lnTo>
                <a:lnTo>
                  <a:pt x="2042571" y="304800"/>
                </a:lnTo>
                <a:lnTo>
                  <a:pt x="2034806" y="292100"/>
                </a:lnTo>
                <a:lnTo>
                  <a:pt x="2016451" y="279400"/>
                </a:lnTo>
                <a:lnTo>
                  <a:pt x="1911997" y="279400"/>
                </a:lnTo>
                <a:lnTo>
                  <a:pt x="1903971" y="266700"/>
                </a:lnTo>
                <a:lnTo>
                  <a:pt x="1887572" y="254000"/>
                </a:lnTo>
                <a:lnTo>
                  <a:pt x="1868035" y="254000"/>
                </a:lnTo>
                <a:lnTo>
                  <a:pt x="1850593" y="241300"/>
                </a:lnTo>
                <a:lnTo>
                  <a:pt x="1840041" y="241300"/>
                </a:lnTo>
                <a:lnTo>
                  <a:pt x="1835243" y="228600"/>
                </a:lnTo>
                <a:lnTo>
                  <a:pt x="1832539" y="215900"/>
                </a:lnTo>
                <a:lnTo>
                  <a:pt x="1828266" y="203200"/>
                </a:lnTo>
                <a:lnTo>
                  <a:pt x="1813306" y="190500"/>
                </a:lnTo>
                <a:lnTo>
                  <a:pt x="1507274" y="190500"/>
                </a:lnTo>
                <a:lnTo>
                  <a:pt x="1487211" y="177800"/>
                </a:lnTo>
                <a:lnTo>
                  <a:pt x="1449181" y="177800"/>
                </a:lnTo>
                <a:lnTo>
                  <a:pt x="1429118" y="165100"/>
                </a:lnTo>
                <a:lnTo>
                  <a:pt x="1428678" y="152400"/>
                </a:lnTo>
                <a:lnTo>
                  <a:pt x="1271760" y="152400"/>
                </a:lnTo>
                <a:lnTo>
                  <a:pt x="1233859" y="139700"/>
                </a:lnTo>
                <a:lnTo>
                  <a:pt x="1062766" y="139700"/>
                </a:lnTo>
                <a:lnTo>
                  <a:pt x="1018806" y="127000"/>
                </a:lnTo>
                <a:lnTo>
                  <a:pt x="909945" y="127000"/>
                </a:lnTo>
                <a:lnTo>
                  <a:pt x="855516" y="114300"/>
                </a:lnTo>
                <a:lnTo>
                  <a:pt x="801087" y="114300"/>
                </a:lnTo>
                <a:lnTo>
                  <a:pt x="692226" y="88900"/>
                </a:lnTo>
                <a:lnTo>
                  <a:pt x="657686" y="88900"/>
                </a:lnTo>
                <a:lnTo>
                  <a:pt x="614773" y="76200"/>
                </a:lnTo>
                <a:lnTo>
                  <a:pt x="541502" y="76200"/>
                </a:lnTo>
                <a:lnTo>
                  <a:pt x="566623" y="63500"/>
                </a:lnTo>
                <a:lnTo>
                  <a:pt x="476605" y="63500"/>
                </a:lnTo>
                <a:lnTo>
                  <a:pt x="433167" y="38100"/>
                </a:lnTo>
                <a:lnTo>
                  <a:pt x="390778" y="25400"/>
                </a:lnTo>
                <a:lnTo>
                  <a:pt x="349958" y="25400"/>
                </a:lnTo>
                <a:lnTo>
                  <a:pt x="302855" y="0"/>
                </a:lnTo>
                <a:close/>
              </a:path>
              <a:path w="2643505" h="1574800">
                <a:moveTo>
                  <a:pt x="2551188" y="444500"/>
                </a:moveTo>
                <a:lnTo>
                  <a:pt x="2520225" y="444500"/>
                </a:lnTo>
                <a:lnTo>
                  <a:pt x="2523274" y="457200"/>
                </a:lnTo>
                <a:lnTo>
                  <a:pt x="2544080" y="457200"/>
                </a:lnTo>
                <a:lnTo>
                  <a:pt x="2551188" y="444500"/>
                </a:lnTo>
                <a:close/>
              </a:path>
              <a:path w="2643505" h="1574800">
                <a:moveTo>
                  <a:pt x="2126919" y="431800"/>
                </a:moveTo>
                <a:lnTo>
                  <a:pt x="2115756" y="431800"/>
                </a:lnTo>
                <a:lnTo>
                  <a:pt x="2115756" y="444500"/>
                </a:lnTo>
                <a:lnTo>
                  <a:pt x="2124138" y="444500"/>
                </a:lnTo>
                <a:lnTo>
                  <a:pt x="2126919" y="431800"/>
                </a:lnTo>
                <a:close/>
              </a:path>
              <a:path w="2643505" h="1574800">
                <a:moveTo>
                  <a:pt x="2542819" y="431800"/>
                </a:moveTo>
                <a:lnTo>
                  <a:pt x="2503741" y="431800"/>
                </a:lnTo>
                <a:lnTo>
                  <a:pt x="2509933" y="444500"/>
                </a:lnTo>
                <a:lnTo>
                  <a:pt x="2545613" y="444500"/>
                </a:lnTo>
                <a:lnTo>
                  <a:pt x="2542819" y="431800"/>
                </a:lnTo>
                <a:close/>
              </a:path>
              <a:path w="2643505" h="1574800">
                <a:moveTo>
                  <a:pt x="2569462" y="241300"/>
                </a:moveTo>
                <a:lnTo>
                  <a:pt x="2391611" y="241300"/>
                </a:lnTo>
                <a:lnTo>
                  <a:pt x="2375344" y="254000"/>
                </a:lnTo>
                <a:lnTo>
                  <a:pt x="2364703" y="254000"/>
                </a:lnTo>
                <a:lnTo>
                  <a:pt x="2350922" y="266700"/>
                </a:lnTo>
                <a:lnTo>
                  <a:pt x="2336093" y="266700"/>
                </a:lnTo>
                <a:lnTo>
                  <a:pt x="2322309" y="279400"/>
                </a:lnTo>
                <a:lnTo>
                  <a:pt x="2300766" y="292100"/>
                </a:lnTo>
                <a:lnTo>
                  <a:pt x="2273465" y="317500"/>
                </a:lnTo>
                <a:lnTo>
                  <a:pt x="2246164" y="330200"/>
                </a:lnTo>
                <a:lnTo>
                  <a:pt x="2224620" y="342900"/>
                </a:lnTo>
                <a:lnTo>
                  <a:pt x="2202981" y="368300"/>
                </a:lnTo>
                <a:lnTo>
                  <a:pt x="2166738" y="381000"/>
                </a:lnTo>
                <a:lnTo>
                  <a:pt x="2128755" y="393700"/>
                </a:lnTo>
                <a:lnTo>
                  <a:pt x="2101894" y="406400"/>
                </a:lnTo>
                <a:lnTo>
                  <a:pt x="2099017" y="431800"/>
                </a:lnTo>
                <a:lnTo>
                  <a:pt x="2523274" y="431800"/>
                </a:lnTo>
                <a:lnTo>
                  <a:pt x="2524234" y="419100"/>
                </a:lnTo>
                <a:lnTo>
                  <a:pt x="2526766" y="406400"/>
                </a:lnTo>
                <a:lnTo>
                  <a:pt x="2530346" y="393700"/>
                </a:lnTo>
                <a:lnTo>
                  <a:pt x="2534450" y="381000"/>
                </a:lnTo>
                <a:lnTo>
                  <a:pt x="2526068" y="381000"/>
                </a:lnTo>
                <a:lnTo>
                  <a:pt x="2520492" y="368300"/>
                </a:lnTo>
                <a:lnTo>
                  <a:pt x="2506535" y="368300"/>
                </a:lnTo>
                <a:lnTo>
                  <a:pt x="2506535" y="355600"/>
                </a:lnTo>
                <a:lnTo>
                  <a:pt x="2508323" y="355600"/>
                </a:lnTo>
                <a:lnTo>
                  <a:pt x="2512466" y="330200"/>
                </a:lnTo>
                <a:lnTo>
                  <a:pt x="2517133" y="317500"/>
                </a:lnTo>
                <a:lnTo>
                  <a:pt x="2520492" y="304800"/>
                </a:lnTo>
                <a:lnTo>
                  <a:pt x="2537231" y="304800"/>
                </a:lnTo>
                <a:lnTo>
                  <a:pt x="2534450" y="292100"/>
                </a:lnTo>
                <a:lnTo>
                  <a:pt x="2553633" y="292100"/>
                </a:lnTo>
                <a:lnTo>
                  <a:pt x="2557688" y="279400"/>
                </a:lnTo>
                <a:lnTo>
                  <a:pt x="2565146" y="279400"/>
                </a:lnTo>
                <a:lnTo>
                  <a:pt x="2568680" y="266700"/>
                </a:lnTo>
                <a:lnTo>
                  <a:pt x="2570379" y="254000"/>
                </a:lnTo>
                <a:lnTo>
                  <a:pt x="2569462" y="241300"/>
                </a:lnTo>
                <a:close/>
              </a:path>
              <a:path w="2643505" h="1574800">
                <a:moveTo>
                  <a:pt x="2565146" y="406400"/>
                </a:moveTo>
                <a:lnTo>
                  <a:pt x="2556642" y="406400"/>
                </a:lnTo>
                <a:lnTo>
                  <a:pt x="2547353" y="419100"/>
                </a:lnTo>
                <a:lnTo>
                  <a:pt x="2536492" y="419100"/>
                </a:lnTo>
                <a:lnTo>
                  <a:pt x="2523274" y="431800"/>
                </a:lnTo>
                <a:lnTo>
                  <a:pt x="2568636" y="431800"/>
                </a:lnTo>
                <a:lnTo>
                  <a:pt x="2574217" y="419100"/>
                </a:lnTo>
                <a:lnTo>
                  <a:pt x="2565146" y="406400"/>
                </a:lnTo>
                <a:close/>
              </a:path>
              <a:path w="2643505" h="1574800">
                <a:moveTo>
                  <a:pt x="2506535" y="355600"/>
                </a:moveTo>
                <a:lnTo>
                  <a:pt x="2506535" y="368300"/>
                </a:lnTo>
                <a:lnTo>
                  <a:pt x="2507625" y="360555"/>
                </a:lnTo>
                <a:lnTo>
                  <a:pt x="2506535" y="355600"/>
                </a:lnTo>
                <a:close/>
              </a:path>
              <a:path w="2643505" h="1574800">
                <a:moveTo>
                  <a:pt x="2507625" y="360555"/>
                </a:moveTo>
                <a:lnTo>
                  <a:pt x="2506535" y="368300"/>
                </a:lnTo>
                <a:lnTo>
                  <a:pt x="2509329" y="368300"/>
                </a:lnTo>
                <a:lnTo>
                  <a:pt x="2507625" y="360555"/>
                </a:lnTo>
                <a:close/>
              </a:path>
              <a:path w="2643505" h="1574800">
                <a:moveTo>
                  <a:pt x="2508323" y="355600"/>
                </a:moveTo>
                <a:lnTo>
                  <a:pt x="2506535" y="355600"/>
                </a:lnTo>
                <a:lnTo>
                  <a:pt x="2507625" y="360555"/>
                </a:lnTo>
                <a:lnTo>
                  <a:pt x="2508323" y="355600"/>
                </a:lnTo>
                <a:close/>
              </a:path>
              <a:path w="2643505" h="1574800">
                <a:moveTo>
                  <a:pt x="2020862" y="330200"/>
                </a:moveTo>
                <a:lnTo>
                  <a:pt x="2018403" y="340347"/>
                </a:lnTo>
                <a:lnTo>
                  <a:pt x="2020595" y="342900"/>
                </a:lnTo>
                <a:lnTo>
                  <a:pt x="2023656" y="342900"/>
                </a:lnTo>
                <a:lnTo>
                  <a:pt x="2020862" y="330200"/>
                </a:lnTo>
                <a:close/>
              </a:path>
              <a:path w="2643505" h="1574800">
                <a:moveTo>
                  <a:pt x="2020862" y="330200"/>
                </a:moveTo>
                <a:lnTo>
                  <a:pt x="2023656" y="342900"/>
                </a:lnTo>
                <a:lnTo>
                  <a:pt x="2026437" y="342900"/>
                </a:lnTo>
                <a:lnTo>
                  <a:pt x="2020862" y="330200"/>
                </a:lnTo>
                <a:close/>
              </a:path>
              <a:path w="2643505" h="1574800">
                <a:moveTo>
                  <a:pt x="2062288" y="330200"/>
                </a:moveTo>
                <a:lnTo>
                  <a:pt x="2020862" y="330200"/>
                </a:lnTo>
                <a:lnTo>
                  <a:pt x="2026437" y="342900"/>
                </a:lnTo>
                <a:lnTo>
                  <a:pt x="2054352" y="342900"/>
                </a:lnTo>
                <a:lnTo>
                  <a:pt x="2062288" y="330200"/>
                </a:lnTo>
                <a:close/>
              </a:path>
              <a:path w="2643505" h="1574800">
                <a:moveTo>
                  <a:pt x="2020862" y="330200"/>
                </a:moveTo>
                <a:lnTo>
                  <a:pt x="2009686" y="330200"/>
                </a:lnTo>
                <a:lnTo>
                  <a:pt x="2018403" y="340347"/>
                </a:lnTo>
                <a:lnTo>
                  <a:pt x="2020862" y="330200"/>
                </a:lnTo>
                <a:close/>
              </a:path>
              <a:path w="2643505" h="1574800">
                <a:moveTo>
                  <a:pt x="1962238" y="266700"/>
                </a:moveTo>
                <a:lnTo>
                  <a:pt x="1947330" y="266700"/>
                </a:lnTo>
                <a:lnTo>
                  <a:pt x="1936426" y="279400"/>
                </a:lnTo>
                <a:lnTo>
                  <a:pt x="1965032" y="279400"/>
                </a:lnTo>
                <a:lnTo>
                  <a:pt x="1962238" y="266700"/>
                </a:lnTo>
                <a:close/>
              </a:path>
              <a:path w="2643505" h="1574800">
                <a:moveTo>
                  <a:pt x="1984966" y="254000"/>
                </a:moveTo>
                <a:lnTo>
                  <a:pt x="1965032" y="279400"/>
                </a:lnTo>
                <a:lnTo>
                  <a:pt x="2016451" y="279400"/>
                </a:lnTo>
                <a:lnTo>
                  <a:pt x="2000972" y="266700"/>
                </a:lnTo>
                <a:lnTo>
                  <a:pt x="1984966" y="254000"/>
                </a:lnTo>
                <a:close/>
              </a:path>
              <a:path w="2643505" h="1574800">
                <a:moveTo>
                  <a:pt x="2506535" y="63500"/>
                </a:moveTo>
                <a:lnTo>
                  <a:pt x="2500947" y="63500"/>
                </a:lnTo>
                <a:lnTo>
                  <a:pt x="2500947" y="76200"/>
                </a:lnTo>
                <a:lnTo>
                  <a:pt x="2490828" y="88900"/>
                </a:lnTo>
                <a:lnTo>
                  <a:pt x="2480711" y="114300"/>
                </a:lnTo>
                <a:lnTo>
                  <a:pt x="2469548" y="139700"/>
                </a:lnTo>
                <a:lnTo>
                  <a:pt x="2456294" y="152400"/>
                </a:lnTo>
                <a:lnTo>
                  <a:pt x="2457385" y="165100"/>
                </a:lnTo>
                <a:lnTo>
                  <a:pt x="2456643" y="165100"/>
                </a:lnTo>
                <a:lnTo>
                  <a:pt x="2454329" y="177800"/>
                </a:lnTo>
                <a:lnTo>
                  <a:pt x="2450706" y="190500"/>
                </a:lnTo>
                <a:lnTo>
                  <a:pt x="2460647" y="203200"/>
                </a:lnTo>
                <a:lnTo>
                  <a:pt x="2461172" y="215900"/>
                </a:lnTo>
                <a:lnTo>
                  <a:pt x="2452279" y="215900"/>
                </a:lnTo>
                <a:lnTo>
                  <a:pt x="2433967" y="228600"/>
                </a:lnTo>
                <a:lnTo>
                  <a:pt x="2436749" y="228600"/>
                </a:lnTo>
                <a:lnTo>
                  <a:pt x="2436749" y="241300"/>
                </a:lnTo>
                <a:lnTo>
                  <a:pt x="2584691" y="241300"/>
                </a:lnTo>
                <a:lnTo>
                  <a:pt x="2587472" y="254000"/>
                </a:lnTo>
                <a:lnTo>
                  <a:pt x="2604830" y="241300"/>
                </a:lnTo>
                <a:lnTo>
                  <a:pt x="2619573" y="228600"/>
                </a:lnTo>
                <a:lnTo>
                  <a:pt x="2632222" y="215900"/>
                </a:lnTo>
                <a:lnTo>
                  <a:pt x="2643301" y="203200"/>
                </a:lnTo>
                <a:lnTo>
                  <a:pt x="2631786" y="190500"/>
                </a:lnTo>
                <a:lnTo>
                  <a:pt x="2622365" y="190500"/>
                </a:lnTo>
                <a:lnTo>
                  <a:pt x="2615041" y="177800"/>
                </a:lnTo>
                <a:lnTo>
                  <a:pt x="2609811" y="152400"/>
                </a:lnTo>
                <a:lnTo>
                  <a:pt x="2593060" y="152400"/>
                </a:lnTo>
                <a:lnTo>
                  <a:pt x="2590266" y="139700"/>
                </a:lnTo>
                <a:lnTo>
                  <a:pt x="2587472" y="139700"/>
                </a:lnTo>
                <a:lnTo>
                  <a:pt x="2585641" y="127000"/>
                </a:lnTo>
                <a:lnTo>
                  <a:pt x="2581194" y="101600"/>
                </a:lnTo>
                <a:lnTo>
                  <a:pt x="2575701" y="88900"/>
                </a:lnTo>
                <a:lnTo>
                  <a:pt x="2570734" y="76200"/>
                </a:lnTo>
                <a:lnTo>
                  <a:pt x="2521667" y="76200"/>
                </a:lnTo>
                <a:lnTo>
                  <a:pt x="2506535" y="63500"/>
                </a:lnTo>
                <a:close/>
              </a:path>
              <a:path w="2643505" h="1574800">
                <a:moveTo>
                  <a:pt x="1537970" y="177800"/>
                </a:moveTo>
                <a:lnTo>
                  <a:pt x="1513638" y="177800"/>
                </a:lnTo>
                <a:lnTo>
                  <a:pt x="1507274" y="190500"/>
                </a:lnTo>
                <a:lnTo>
                  <a:pt x="1545432" y="190500"/>
                </a:lnTo>
                <a:lnTo>
                  <a:pt x="1537970" y="177800"/>
                </a:lnTo>
                <a:close/>
              </a:path>
              <a:path w="2643505" h="1574800">
                <a:moveTo>
                  <a:pt x="1736150" y="127000"/>
                </a:moveTo>
                <a:lnTo>
                  <a:pt x="1679672" y="127000"/>
                </a:lnTo>
                <a:lnTo>
                  <a:pt x="1669161" y="139700"/>
                </a:lnTo>
                <a:lnTo>
                  <a:pt x="1661616" y="152400"/>
                </a:lnTo>
                <a:lnTo>
                  <a:pt x="1644391" y="165100"/>
                </a:lnTo>
                <a:lnTo>
                  <a:pt x="1625596" y="177800"/>
                </a:lnTo>
                <a:lnTo>
                  <a:pt x="1613344" y="190500"/>
                </a:lnTo>
                <a:lnTo>
                  <a:pt x="1813306" y="190500"/>
                </a:lnTo>
                <a:lnTo>
                  <a:pt x="1792327" y="165100"/>
                </a:lnTo>
                <a:lnTo>
                  <a:pt x="1769778" y="152400"/>
                </a:lnTo>
                <a:lnTo>
                  <a:pt x="1750110" y="139700"/>
                </a:lnTo>
                <a:lnTo>
                  <a:pt x="1740512" y="139700"/>
                </a:lnTo>
                <a:lnTo>
                  <a:pt x="1736150" y="127000"/>
                </a:lnTo>
                <a:close/>
              </a:path>
              <a:path w="2643505" h="1574800">
                <a:moveTo>
                  <a:pt x="1342593" y="139700"/>
                </a:moveTo>
                <a:lnTo>
                  <a:pt x="1308091" y="152400"/>
                </a:lnTo>
                <a:lnTo>
                  <a:pt x="1328635" y="152400"/>
                </a:lnTo>
                <a:lnTo>
                  <a:pt x="1342593" y="139700"/>
                </a:lnTo>
                <a:close/>
              </a:path>
              <a:path w="2643505" h="1574800">
                <a:moveTo>
                  <a:pt x="1414202" y="139700"/>
                </a:moveTo>
                <a:lnTo>
                  <a:pt x="1347820" y="139700"/>
                </a:lnTo>
                <a:lnTo>
                  <a:pt x="1339404" y="152400"/>
                </a:lnTo>
                <a:lnTo>
                  <a:pt x="1423533" y="152400"/>
                </a:lnTo>
                <a:lnTo>
                  <a:pt x="1414202" y="139700"/>
                </a:lnTo>
                <a:close/>
              </a:path>
              <a:path w="2643505" h="1574800">
                <a:moveTo>
                  <a:pt x="1395315" y="101600"/>
                </a:moveTo>
                <a:lnTo>
                  <a:pt x="1373158" y="101600"/>
                </a:lnTo>
                <a:lnTo>
                  <a:pt x="1368753" y="114300"/>
                </a:lnTo>
                <a:lnTo>
                  <a:pt x="1368013" y="127000"/>
                </a:lnTo>
                <a:lnTo>
                  <a:pt x="1364919" y="127000"/>
                </a:lnTo>
                <a:lnTo>
                  <a:pt x="1355716" y="139700"/>
                </a:lnTo>
                <a:lnTo>
                  <a:pt x="1401203" y="139700"/>
                </a:lnTo>
                <a:lnTo>
                  <a:pt x="1400985" y="127000"/>
                </a:lnTo>
                <a:lnTo>
                  <a:pt x="1399459" y="114300"/>
                </a:lnTo>
                <a:lnTo>
                  <a:pt x="1395315" y="101600"/>
                </a:lnTo>
                <a:close/>
              </a:path>
              <a:path w="2643505" h="1574800">
                <a:moveTo>
                  <a:pt x="126482" y="0"/>
                </a:moveTo>
                <a:lnTo>
                  <a:pt x="123822" y="2278"/>
                </a:lnTo>
                <a:lnTo>
                  <a:pt x="128397" y="12700"/>
                </a:lnTo>
                <a:lnTo>
                  <a:pt x="128397" y="21190"/>
                </a:lnTo>
                <a:lnTo>
                  <a:pt x="130059" y="25400"/>
                </a:lnTo>
                <a:lnTo>
                  <a:pt x="135378" y="50800"/>
                </a:lnTo>
                <a:lnTo>
                  <a:pt x="136511" y="76200"/>
                </a:lnTo>
                <a:lnTo>
                  <a:pt x="133984" y="88900"/>
                </a:lnTo>
                <a:lnTo>
                  <a:pt x="139560" y="101600"/>
                </a:lnTo>
                <a:lnTo>
                  <a:pt x="184226" y="101600"/>
                </a:lnTo>
                <a:lnTo>
                  <a:pt x="177113" y="76200"/>
                </a:lnTo>
                <a:lnTo>
                  <a:pt x="181778" y="63500"/>
                </a:lnTo>
                <a:lnTo>
                  <a:pt x="193248" y="50800"/>
                </a:lnTo>
                <a:lnTo>
                  <a:pt x="206552" y="38100"/>
                </a:lnTo>
                <a:lnTo>
                  <a:pt x="185442" y="38100"/>
                </a:lnTo>
                <a:lnTo>
                  <a:pt x="154914" y="12700"/>
                </a:lnTo>
                <a:lnTo>
                  <a:pt x="126482" y="0"/>
                </a:lnTo>
                <a:close/>
              </a:path>
              <a:path w="2643505" h="1574800">
                <a:moveTo>
                  <a:pt x="572905" y="63500"/>
                </a:moveTo>
                <a:lnTo>
                  <a:pt x="541502" y="76200"/>
                </a:lnTo>
                <a:lnTo>
                  <a:pt x="614773" y="76200"/>
                </a:lnTo>
                <a:lnTo>
                  <a:pt x="572905" y="63500"/>
                </a:lnTo>
                <a:close/>
              </a:path>
              <a:path w="2643505" h="1574800">
                <a:moveTo>
                  <a:pt x="2550887" y="63500"/>
                </a:moveTo>
                <a:lnTo>
                  <a:pt x="2535491" y="76200"/>
                </a:lnTo>
                <a:lnTo>
                  <a:pt x="2570734" y="76200"/>
                </a:lnTo>
                <a:lnTo>
                  <a:pt x="2550887" y="63500"/>
                </a:lnTo>
                <a:close/>
              </a:path>
              <a:path w="2643505" h="1574800">
                <a:moveTo>
                  <a:pt x="121659" y="4131"/>
                </a:moveTo>
                <a:lnTo>
                  <a:pt x="111658" y="12700"/>
                </a:lnTo>
                <a:lnTo>
                  <a:pt x="128397" y="25400"/>
                </a:lnTo>
                <a:lnTo>
                  <a:pt x="128397" y="21190"/>
                </a:lnTo>
                <a:lnTo>
                  <a:pt x="121659" y="4131"/>
                </a:lnTo>
                <a:close/>
              </a:path>
              <a:path w="2643505" h="1574800">
                <a:moveTo>
                  <a:pt x="123822" y="2278"/>
                </a:moveTo>
                <a:lnTo>
                  <a:pt x="121659" y="4131"/>
                </a:lnTo>
                <a:lnTo>
                  <a:pt x="128397" y="21190"/>
                </a:lnTo>
                <a:lnTo>
                  <a:pt x="128397" y="12700"/>
                </a:lnTo>
                <a:lnTo>
                  <a:pt x="123822" y="2278"/>
                </a:lnTo>
                <a:close/>
              </a:path>
              <a:path w="2643505" h="1574800">
                <a:moveTo>
                  <a:pt x="122821" y="0"/>
                </a:moveTo>
                <a:lnTo>
                  <a:pt x="120027" y="0"/>
                </a:lnTo>
                <a:lnTo>
                  <a:pt x="121659" y="4131"/>
                </a:lnTo>
                <a:lnTo>
                  <a:pt x="123822" y="2278"/>
                </a:lnTo>
                <a:lnTo>
                  <a:pt x="122821" y="0"/>
                </a:lnTo>
                <a:close/>
              </a:path>
            </a:pathLst>
          </a:custGeom>
          <a:solidFill>
            <a:srgbClr val="29282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25863" y="3384142"/>
            <a:ext cx="1286136" cy="181800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732762"/>
            <a:ext cx="6102949" cy="512522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599" y="5138673"/>
            <a:ext cx="3047400" cy="1716151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96596" y="3429000"/>
            <a:ext cx="3047403" cy="342582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1624" y="359846"/>
            <a:ext cx="2251094" cy="116242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96599" y="0"/>
            <a:ext cx="3047399" cy="1729574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02949" y="1732762"/>
            <a:ext cx="6090256" cy="1696237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143999" y="3429000"/>
            <a:ext cx="3049200" cy="3429000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0" y="1726412"/>
            <a:ext cx="12193270" cy="6350"/>
          </a:xfrm>
          <a:custGeom>
            <a:avLst/>
            <a:gdLst/>
            <a:ahLst/>
            <a:cxnLst/>
            <a:rect l="l" t="t" r="r" b="b"/>
            <a:pathLst>
              <a:path w="12193270" h="6350">
                <a:moveTo>
                  <a:pt x="0" y="0"/>
                </a:moveTo>
                <a:lnTo>
                  <a:pt x="0" y="6350"/>
                </a:lnTo>
                <a:lnTo>
                  <a:pt x="12193193" y="6350"/>
                </a:lnTo>
                <a:lnTo>
                  <a:pt x="12193193" y="0"/>
                </a:lnTo>
                <a:lnTo>
                  <a:pt x="0" y="0"/>
                </a:lnTo>
                <a:close/>
              </a:path>
            </a:pathLst>
          </a:custGeom>
          <a:solidFill>
            <a:srgbClr val="E438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27300" y="444084"/>
            <a:ext cx="5233035" cy="730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4140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9752" y="3840480"/>
            <a:ext cx="8538845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9282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4140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9282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4140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917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82150" y="1577340"/>
            <a:ext cx="5306282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9282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600" b="0" i="0">
                <a:solidFill>
                  <a:srgbClr val="4140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9282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206" y="0"/>
                </a:moveTo>
                <a:lnTo>
                  <a:pt x="0" y="0"/>
                </a:lnTo>
                <a:lnTo>
                  <a:pt x="0" y="6858000"/>
                </a:lnTo>
                <a:lnTo>
                  <a:pt x="12193206" y="6858000"/>
                </a:lnTo>
                <a:lnTo>
                  <a:pt x="121932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rgbClr val="29282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6769" y="444084"/>
            <a:ext cx="4131310" cy="7308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00" b="0" i="0">
                <a:solidFill>
                  <a:srgbClr val="414042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1900" y="1589825"/>
            <a:ext cx="5083810" cy="47275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7439" y="6377940"/>
            <a:ext cx="3903472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917" y="6377940"/>
            <a:ext cx="28056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4/4/2025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01900" y="6537504"/>
            <a:ext cx="161290" cy="125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rgbClr val="292829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t>‹#›</a:t>
            </a:fld>
            <a:endParaRPr spc="-50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library.fuqua.duke.edu/databases/index.php#firstS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www.morningstar.com/stocks/xnas/rklb/quot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seekingalpha.com/symbol/RKLB/peers/comparison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206" y="0"/>
                </a:moveTo>
                <a:lnTo>
                  <a:pt x="0" y="0"/>
                </a:lnTo>
                <a:lnTo>
                  <a:pt x="0" y="6858000"/>
                </a:lnTo>
                <a:lnTo>
                  <a:pt x="12193206" y="6858000"/>
                </a:lnTo>
                <a:lnTo>
                  <a:pt x="121932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40001" y="540000"/>
            <a:ext cx="11120120" cy="5781675"/>
            <a:chOff x="540001" y="540000"/>
            <a:chExt cx="11120120" cy="57816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0003" y="540003"/>
              <a:ext cx="5556605" cy="577439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3424" y="546119"/>
              <a:ext cx="0" cy="5772150"/>
            </a:xfrm>
            <a:custGeom>
              <a:avLst/>
              <a:gdLst/>
              <a:ahLst/>
              <a:cxnLst/>
              <a:rect l="l" t="t" r="r" b="b"/>
              <a:pathLst>
                <a:path h="5772150">
                  <a:moveTo>
                    <a:pt x="0" y="0"/>
                  </a:moveTo>
                  <a:lnTo>
                    <a:pt x="0" y="5771883"/>
                  </a:lnTo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596" y="4426204"/>
              <a:ext cx="5559767" cy="1888616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43176" y="543175"/>
              <a:ext cx="11113770" cy="5772150"/>
            </a:xfrm>
            <a:custGeom>
              <a:avLst/>
              <a:gdLst/>
              <a:ahLst/>
              <a:cxnLst/>
              <a:rect l="l" t="t" r="r" b="b"/>
              <a:pathLst>
                <a:path w="11113770" h="5772150">
                  <a:moveTo>
                    <a:pt x="11113198" y="0"/>
                  </a:moveTo>
                  <a:lnTo>
                    <a:pt x="0" y="0"/>
                  </a:lnTo>
                  <a:lnTo>
                    <a:pt x="0" y="5771654"/>
                  </a:lnTo>
                  <a:lnTo>
                    <a:pt x="7360704" y="5771654"/>
                  </a:lnTo>
                  <a:lnTo>
                    <a:pt x="8145868" y="4985639"/>
                  </a:lnTo>
                  <a:lnTo>
                    <a:pt x="11113198" y="4989233"/>
                  </a:lnTo>
                  <a:lnTo>
                    <a:pt x="11113198" y="0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0038106" y="6024003"/>
              <a:ext cx="899160" cy="102235"/>
            </a:xfrm>
            <a:custGeom>
              <a:avLst/>
              <a:gdLst/>
              <a:ahLst/>
              <a:cxnLst/>
              <a:rect l="l" t="t" r="r" b="b"/>
              <a:pathLst>
                <a:path w="899159" h="102235">
                  <a:moveTo>
                    <a:pt x="138391" y="24269"/>
                  </a:moveTo>
                  <a:lnTo>
                    <a:pt x="138010" y="20485"/>
                  </a:lnTo>
                  <a:lnTo>
                    <a:pt x="135318" y="12141"/>
                  </a:lnTo>
                  <a:lnTo>
                    <a:pt x="127952" y="3797"/>
                  </a:lnTo>
                  <a:lnTo>
                    <a:pt x="113576" y="12"/>
                  </a:lnTo>
                  <a:lnTo>
                    <a:pt x="113576" y="24269"/>
                  </a:lnTo>
                  <a:lnTo>
                    <a:pt x="113563" y="36969"/>
                  </a:lnTo>
                  <a:lnTo>
                    <a:pt x="24803" y="36969"/>
                  </a:lnTo>
                  <a:lnTo>
                    <a:pt x="24803" y="24269"/>
                  </a:lnTo>
                  <a:lnTo>
                    <a:pt x="113576" y="24269"/>
                  </a:lnTo>
                  <a:lnTo>
                    <a:pt x="113576" y="12"/>
                  </a:lnTo>
                  <a:lnTo>
                    <a:pt x="0" y="0"/>
                  </a:lnTo>
                  <a:lnTo>
                    <a:pt x="0" y="101015"/>
                  </a:lnTo>
                  <a:lnTo>
                    <a:pt x="24803" y="101015"/>
                  </a:lnTo>
                  <a:lnTo>
                    <a:pt x="24803" y="62928"/>
                  </a:lnTo>
                  <a:lnTo>
                    <a:pt x="125857" y="101015"/>
                  </a:lnTo>
                  <a:lnTo>
                    <a:pt x="138391" y="76746"/>
                  </a:lnTo>
                  <a:lnTo>
                    <a:pt x="99225" y="62928"/>
                  </a:lnTo>
                  <a:lnTo>
                    <a:pt x="113563" y="62928"/>
                  </a:lnTo>
                  <a:lnTo>
                    <a:pt x="127914" y="62560"/>
                  </a:lnTo>
                  <a:lnTo>
                    <a:pt x="135293" y="59931"/>
                  </a:lnTo>
                  <a:lnTo>
                    <a:pt x="137998" y="52819"/>
                  </a:lnTo>
                  <a:lnTo>
                    <a:pt x="138391" y="38938"/>
                  </a:lnTo>
                  <a:lnTo>
                    <a:pt x="138391" y="36969"/>
                  </a:lnTo>
                  <a:lnTo>
                    <a:pt x="138391" y="24269"/>
                  </a:lnTo>
                  <a:close/>
                </a:path>
                <a:path w="899159" h="102235">
                  <a:moveTo>
                    <a:pt x="289763" y="24269"/>
                  </a:moveTo>
                  <a:lnTo>
                    <a:pt x="289382" y="20485"/>
                  </a:lnTo>
                  <a:lnTo>
                    <a:pt x="286766" y="12141"/>
                  </a:lnTo>
                  <a:lnTo>
                    <a:pt x="279654" y="3797"/>
                  </a:lnTo>
                  <a:lnTo>
                    <a:pt x="265836" y="12"/>
                  </a:lnTo>
                  <a:lnTo>
                    <a:pt x="265836" y="24269"/>
                  </a:lnTo>
                  <a:lnTo>
                    <a:pt x="265811" y="76746"/>
                  </a:lnTo>
                  <a:lnTo>
                    <a:pt x="177088" y="76746"/>
                  </a:lnTo>
                  <a:lnTo>
                    <a:pt x="177025" y="24269"/>
                  </a:lnTo>
                  <a:lnTo>
                    <a:pt x="265836" y="24269"/>
                  </a:lnTo>
                  <a:lnTo>
                    <a:pt x="265836" y="12"/>
                  </a:lnTo>
                  <a:lnTo>
                    <a:pt x="177025" y="0"/>
                  </a:lnTo>
                  <a:lnTo>
                    <a:pt x="152488" y="76746"/>
                  </a:lnTo>
                  <a:lnTo>
                    <a:pt x="152869" y="80543"/>
                  </a:lnTo>
                  <a:lnTo>
                    <a:pt x="155549" y="88887"/>
                  </a:lnTo>
                  <a:lnTo>
                    <a:pt x="162839" y="97231"/>
                  </a:lnTo>
                  <a:lnTo>
                    <a:pt x="177025" y="101015"/>
                  </a:lnTo>
                  <a:lnTo>
                    <a:pt x="265811" y="101015"/>
                  </a:lnTo>
                  <a:lnTo>
                    <a:pt x="289763" y="76746"/>
                  </a:lnTo>
                  <a:lnTo>
                    <a:pt x="289763" y="24269"/>
                  </a:lnTo>
                  <a:close/>
                </a:path>
                <a:path w="899159" h="102235">
                  <a:moveTo>
                    <a:pt x="442252" y="12"/>
                  </a:moveTo>
                  <a:lnTo>
                    <a:pt x="328663" y="12"/>
                  </a:lnTo>
                  <a:lnTo>
                    <a:pt x="314312" y="393"/>
                  </a:lnTo>
                  <a:lnTo>
                    <a:pt x="306959" y="3048"/>
                  </a:lnTo>
                  <a:lnTo>
                    <a:pt x="304241" y="10248"/>
                  </a:lnTo>
                  <a:lnTo>
                    <a:pt x="303860" y="24282"/>
                  </a:lnTo>
                  <a:lnTo>
                    <a:pt x="303860" y="76758"/>
                  </a:lnTo>
                  <a:lnTo>
                    <a:pt x="304241" y="80543"/>
                  </a:lnTo>
                  <a:lnTo>
                    <a:pt x="306959" y="88887"/>
                  </a:lnTo>
                  <a:lnTo>
                    <a:pt x="314312" y="97218"/>
                  </a:lnTo>
                  <a:lnTo>
                    <a:pt x="328663" y="101015"/>
                  </a:lnTo>
                  <a:lnTo>
                    <a:pt x="442252" y="101015"/>
                  </a:lnTo>
                  <a:lnTo>
                    <a:pt x="442252" y="76758"/>
                  </a:lnTo>
                  <a:lnTo>
                    <a:pt x="328663" y="76758"/>
                  </a:lnTo>
                  <a:lnTo>
                    <a:pt x="328714" y="24282"/>
                  </a:lnTo>
                  <a:lnTo>
                    <a:pt x="442252" y="24282"/>
                  </a:lnTo>
                  <a:lnTo>
                    <a:pt x="442252" y="12"/>
                  </a:lnTo>
                  <a:close/>
                </a:path>
                <a:path w="899159" h="102235">
                  <a:moveTo>
                    <a:pt x="594182" y="24269"/>
                  </a:moveTo>
                  <a:lnTo>
                    <a:pt x="585444" y="12"/>
                  </a:lnTo>
                  <a:lnTo>
                    <a:pt x="481152" y="36969"/>
                  </a:lnTo>
                  <a:lnTo>
                    <a:pt x="481152" y="12"/>
                  </a:lnTo>
                  <a:lnTo>
                    <a:pt x="456349" y="12"/>
                  </a:lnTo>
                  <a:lnTo>
                    <a:pt x="456349" y="101015"/>
                  </a:lnTo>
                  <a:lnTo>
                    <a:pt x="481152" y="101015"/>
                  </a:lnTo>
                  <a:lnTo>
                    <a:pt x="481152" y="65189"/>
                  </a:lnTo>
                  <a:lnTo>
                    <a:pt x="585444" y="101015"/>
                  </a:lnTo>
                  <a:lnTo>
                    <a:pt x="594182" y="76746"/>
                  </a:lnTo>
                  <a:lnTo>
                    <a:pt x="516102" y="51079"/>
                  </a:lnTo>
                  <a:lnTo>
                    <a:pt x="594182" y="24269"/>
                  </a:lnTo>
                  <a:close/>
                </a:path>
                <a:path w="899159" h="102235">
                  <a:moveTo>
                    <a:pt x="746379" y="12"/>
                  </a:moveTo>
                  <a:lnTo>
                    <a:pt x="607987" y="12"/>
                  </a:lnTo>
                  <a:lnTo>
                    <a:pt x="607987" y="24142"/>
                  </a:lnTo>
                  <a:lnTo>
                    <a:pt x="607987" y="39382"/>
                  </a:lnTo>
                  <a:lnTo>
                    <a:pt x="607987" y="63512"/>
                  </a:lnTo>
                  <a:lnTo>
                    <a:pt x="607987" y="76212"/>
                  </a:lnTo>
                  <a:lnTo>
                    <a:pt x="607987" y="101612"/>
                  </a:lnTo>
                  <a:lnTo>
                    <a:pt x="746379" y="101612"/>
                  </a:lnTo>
                  <a:lnTo>
                    <a:pt x="746379" y="76212"/>
                  </a:lnTo>
                  <a:lnTo>
                    <a:pt x="632790" y="76212"/>
                  </a:lnTo>
                  <a:lnTo>
                    <a:pt x="632790" y="63512"/>
                  </a:lnTo>
                  <a:lnTo>
                    <a:pt x="746379" y="63512"/>
                  </a:lnTo>
                  <a:lnTo>
                    <a:pt x="746379" y="39382"/>
                  </a:lnTo>
                  <a:lnTo>
                    <a:pt x="632790" y="39382"/>
                  </a:lnTo>
                  <a:lnTo>
                    <a:pt x="632790" y="24142"/>
                  </a:lnTo>
                  <a:lnTo>
                    <a:pt x="746379" y="24142"/>
                  </a:lnTo>
                  <a:lnTo>
                    <a:pt x="746379" y="12"/>
                  </a:lnTo>
                  <a:close/>
                </a:path>
                <a:path w="899159" h="102235">
                  <a:moveTo>
                    <a:pt x="898588" y="12"/>
                  </a:moveTo>
                  <a:lnTo>
                    <a:pt x="760476" y="12"/>
                  </a:lnTo>
                  <a:lnTo>
                    <a:pt x="760476" y="24142"/>
                  </a:lnTo>
                  <a:lnTo>
                    <a:pt x="816851" y="24142"/>
                  </a:lnTo>
                  <a:lnTo>
                    <a:pt x="816851" y="101612"/>
                  </a:lnTo>
                  <a:lnTo>
                    <a:pt x="841654" y="101612"/>
                  </a:lnTo>
                  <a:lnTo>
                    <a:pt x="841654" y="24142"/>
                  </a:lnTo>
                  <a:lnTo>
                    <a:pt x="898588" y="24142"/>
                  </a:lnTo>
                  <a:lnTo>
                    <a:pt x="898588" y="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04240" y="6024006"/>
              <a:ext cx="442812" cy="10160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04376" y="6014128"/>
              <a:ext cx="128816" cy="1204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854897" y="6060967"/>
              <a:ext cx="161290" cy="28575"/>
            </a:xfrm>
            <a:custGeom>
              <a:avLst/>
              <a:gdLst/>
              <a:ahLst/>
              <a:cxnLst/>
              <a:rect l="l" t="t" r="r" b="b"/>
              <a:pathLst>
                <a:path w="161290" h="28575">
                  <a:moveTo>
                    <a:pt x="153898" y="0"/>
                  </a:moveTo>
                  <a:lnTo>
                    <a:pt x="7048" y="0"/>
                  </a:lnTo>
                  <a:lnTo>
                    <a:pt x="0" y="4521"/>
                  </a:lnTo>
                  <a:lnTo>
                    <a:pt x="0" y="23698"/>
                  </a:lnTo>
                  <a:lnTo>
                    <a:pt x="7607" y="28219"/>
                  </a:lnTo>
                  <a:lnTo>
                    <a:pt x="154178" y="28219"/>
                  </a:lnTo>
                  <a:lnTo>
                    <a:pt x="160947" y="23698"/>
                  </a:lnTo>
                  <a:lnTo>
                    <a:pt x="160947" y="18910"/>
                  </a:lnTo>
                  <a:lnTo>
                    <a:pt x="11468" y="18910"/>
                  </a:lnTo>
                  <a:lnTo>
                    <a:pt x="9207" y="16560"/>
                  </a:lnTo>
                  <a:lnTo>
                    <a:pt x="9309" y="11480"/>
                  </a:lnTo>
                  <a:lnTo>
                    <a:pt x="11277" y="9029"/>
                  </a:lnTo>
                  <a:lnTo>
                    <a:pt x="160947" y="9029"/>
                  </a:lnTo>
                  <a:lnTo>
                    <a:pt x="160947" y="4521"/>
                  </a:lnTo>
                  <a:lnTo>
                    <a:pt x="153898" y="0"/>
                  </a:lnTo>
                  <a:close/>
                </a:path>
                <a:path w="161290" h="28575">
                  <a:moveTo>
                    <a:pt x="160947" y="9029"/>
                  </a:moveTo>
                  <a:lnTo>
                    <a:pt x="149669" y="9029"/>
                  </a:lnTo>
                  <a:lnTo>
                    <a:pt x="151739" y="11290"/>
                  </a:lnTo>
                  <a:lnTo>
                    <a:pt x="151739" y="16929"/>
                  </a:lnTo>
                  <a:lnTo>
                    <a:pt x="149301" y="18910"/>
                  </a:lnTo>
                  <a:lnTo>
                    <a:pt x="160947" y="18910"/>
                  </a:lnTo>
                  <a:lnTo>
                    <a:pt x="160947" y="9029"/>
                  </a:lnTo>
                  <a:close/>
                </a:path>
              </a:pathLst>
            </a:custGeom>
            <a:solidFill>
              <a:srgbClr val="8A8A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4894" y="5840608"/>
              <a:ext cx="160947" cy="1602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4894" y="6148436"/>
              <a:ext cx="160947" cy="16026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951807" y="6060969"/>
              <a:ext cx="29209" cy="28575"/>
            </a:xfrm>
            <a:custGeom>
              <a:avLst/>
              <a:gdLst/>
              <a:ahLst/>
              <a:cxnLst/>
              <a:rect l="l" t="t" r="r" b="b"/>
              <a:pathLst>
                <a:path w="29209" h="28575">
                  <a:moveTo>
                    <a:pt x="14458" y="0"/>
                  </a:moveTo>
                  <a:lnTo>
                    <a:pt x="3582" y="4409"/>
                  </a:lnTo>
                  <a:lnTo>
                    <a:pt x="0" y="14109"/>
                  </a:lnTo>
                  <a:lnTo>
                    <a:pt x="3646" y="23810"/>
                  </a:lnTo>
                  <a:lnTo>
                    <a:pt x="14458" y="28219"/>
                  </a:lnTo>
                  <a:lnTo>
                    <a:pt x="25303" y="23810"/>
                  </a:lnTo>
                  <a:lnTo>
                    <a:pt x="27133" y="18897"/>
                  </a:lnTo>
                  <a:lnTo>
                    <a:pt x="7664" y="18897"/>
                  </a:lnTo>
                  <a:lnTo>
                    <a:pt x="7562" y="9029"/>
                  </a:lnTo>
                  <a:lnTo>
                    <a:pt x="27024" y="9029"/>
                  </a:lnTo>
                  <a:lnTo>
                    <a:pt x="25303" y="4409"/>
                  </a:lnTo>
                  <a:lnTo>
                    <a:pt x="14458" y="0"/>
                  </a:lnTo>
                  <a:close/>
                </a:path>
                <a:path w="29209" h="28575">
                  <a:moveTo>
                    <a:pt x="27024" y="9029"/>
                  </a:moveTo>
                  <a:lnTo>
                    <a:pt x="20923" y="9029"/>
                  </a:lnTo>
                  <a:lnTo>
                    <a:pt x="20910" y="18897"/>
                  </a:lnTo>
                  <a:lnTo>
                    <a:pt x="27133" y="18897"/>
                  </a:lnTo>
                  <a:lnTo>
                    <a:pt x="28917" y="14109"/>
                  </a:lnTo>
                  <a:lnTo>
                    <a:pt x="27024" y="9029"/>
                  </a:lnTo>
                  <a:close/>
                </a:path>
              </a:pathLst>
            </a:custGeom>
            <a:solidFill>
              <a:srgbClr val="8A8A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68735" y="6019355"/>
              <a:ext cx="186383" cy="110947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532682" y="6017239"/>
              <a:ext cx="1151255" cy="114300"/>
            </a:xfrm>
            <a:custGeom>
              <a:avLst/>
              <a:gdLst/>
              <a:ahLst/>
              <a:cxnLst/>
              <a:rect l="l" t="t" r="r" b="b"/>
              <a:pathLst>
                <a:path w="1151254" h="114300">
                  <a:moveTo>
                    <a:pt x="934732" y="0"/>
                  </a:moveTo>
                  <a:lnTo>
                    <a:pt x="902889" y="815"/>
                  </a:lnTo>
                  <a:lnTo>
                    <a:pt x="0" y="52196"/>
                  </a:lnTo>
                  <a:lnTo>
                    <a:pt x="0" y="63195"/>
                  </a:lnTo>
                  <a:lnTo>
                    <a:pt x="934732" y="114261"/>
                  </a:lnTo>
                  <a:lnTo>
                    <a:pt x="1000787" y="111497"/>
                  </a:lnTo>
                  <a:lnTo>
                    <a:pt x="1054070" y="104673"/>
                  </a:lnTo>
                  <a:lnTo>
                    <a:pt x="934732" y="104673"/>
                  </a:lnTo>
                  <a:lnTo>
                    <a:pt x="904370" y="103941"/>
                  </a:lnTo>
                  <a:lnTo>
                    <a:pt x="102565" y="57835"/>
                  </a:lnTo>
                  <a:lnTo>
                    <a:pt x="934732" y="9588"/>
                  </a:lnTo>
                  <a:lnTo>
                    <a:pt x="1054732" y="9588"/>
                  </a:lnTo>
                  <a:lnTo>
                    <a:pt x="1000787" y="2719"/>
                  </a:lnTo>
                  <a:lnTo>
                    <a:pt x="934732" y="0"/>
                  </a:lnTo>
                  <a:close/>
                </a:path>
                <a:path w="1151254" h="114300">
                  <a:moveTo>
                    <a:pt x="1054732" y="9588"/>
                  </a:moveTo>
                  <a:lnTo>
                    <a:pt x="934732" y="9588"/>
                  </a:lnTo>
                  <a:lnTo>
                    <a:pt x="999569" y="12195"/>
                  </a:lnTo>
                  <a:lnTo>
                    <a:pt x="1055775" y="19340"/>
                  </a:lnTo>
                  <a:lnTo>
                    <a:pt x="1100031" y="30006"/>
                  </a:lnTo>
                  <a:lnTo>
                    <a:pt x="1129018" y="43176"/>
                  </a:lnTo>
                  <a:lnTo>
                    <a:pt x="1139418" y="57835"/>
                  </a:lnTo>
                  <a:lnTo>
                    <a:pt x="1129018" y="71919"/>
                  </a:lnTo>
                  <a:lnTo>
                    <a:pt x="1100031" y="84686"/>
                  </a:lnTo>
                  <a:lnTo>
                    <a:pt x="1055775" y="95095"/>
                  </a:lnTo>
                  <a:lnTo>
                    <a:pt x="999569" y="102105"/>
                  </a:lnTo>
                  <a:lnTo>
                    <a:pt x="934732" y="104673"/>
                  </a:lnTo>
                  <a:lnTo>
                    <a:pt x="1054070" y="104673"/>
                  </a:lnTo>
                  <a:lnTo>
                    <a:pt x="1059784" y="103941"/>
                  </a:lnTo>
                  <a:lnTo>
                    <a:pt x="1107619" y="92631"/>
                  </a:lnTo>
                  <a:lnTo>
                    <a:pt x="1139510" y="78693"/>
                  </a:lnTo>
                  <a:lnTo>
                    <a:pt x="1151128" y="63195"/>
                  </a:lnTo>
                  <a:lnTo>
                    <a:pt x="1151128" y="52196"/>
                  </a:lnTo>
                  <a:lnTo>
                    <a:pt x="1139510" y="35932"/>
                  </a:lnTo>
                  <a:lnTo>
                    <a:pt x="1107619" y="21632"/>
                  </a:lnTo>
                  <a:lnTo>
                    <a:pt x="1059897" y="10246"/>
                  </a:lnTo>
                  <a:lnTo>
                    <a:pt x="1054732" y="9588"/>
                  </a:lnTo>
                  <a:close/>
                </a:path>
              </a:pathLst>
            </a:custGeom>
            <a:solidFill>
              <a:srgbClr val="E1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543750" y="5790527"/>
            <a:ext cx="887094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b="1" spc="70" dirty="0">
                <a:solidFill>
                  <a:srgbClr val="E4E7EB"/>
                </a:solidFill>
                <a:latin typeface="Calibri"/>
                <a:cs typeface="Calibri"/>
              </a:rPr>
              <a:t>November 2024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43750" y="942601"/>
            <a:ext cx="87058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60" dirty="0">
                <a:solidFill>
                  <a:srgbClr val="E4E7EB"/>
                </a:solidFill>
                <a:latin typeface="Calibri"/>
                <a:cs typeface="Calibri"/>
              </a:rPr>
              <a:t>Rocket</a:t>
            </a:r>
            <a:r>
              <a:rPr sz="900" spc="45" dirty="0">
                <a:solidFill>
                  <a:srgbClr val="E4E7EB"/>
                </a:solidFill>
                <a:latin typeface="Calibri"/>
                <a:cs typeface="Calibri"/>
              </a:rPr>
              <a:t> </a:t>
            </a:r>
            <a:r>
              <a:rPr sz="900" spc="85" dirty="0">
                <a:solidFill>
                  <a:srgbClr val="E4E7EB"/>
                </a:solidFill>
                <a:latin typeface="Calibri"/>
                <a:cs typeface="Calibri"/>
              </a:rPr>
              <a:t>Lab</a:t>
            </a:r>
            <a:r>
              <a:rPr sz="900" spc="45" dirty="0">
                <a:solidFill>
                  <a:srgbClr val="E4E7EB"/>
                </a:solidFill>
                <a:latin typeface="Calibri"/>
                <a:cs typeface="Calibri"/>
              </a:rPr>
              <a:t> </a:t>
            </a:r>
            <a:r>
              <a:rPr sz="900" spc="40" dirty="0">
                <a:solidFill>
                  <a:srgbClr val="E4E7EB"/>
                </a:solidFill>
                <a:latin typeface="Calibri"/>
                <a:cs typeface="Calibri"/>
              </a:rPr>
              <a:t>USA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6543750" y="2025192"/>
            <a:ext cx="4565650" cy="205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650"/>
              </a:lnSpc>
              <a:spcBef>
                <a:spcPts val="100"/>
              </a:spcBef>
            </a:pPr>
            <a:r>
              <a:rPr sz="5500" spc="805" dirty="0">
                <a:solidFill>
                  <a:srgbClr val="FFFFFF"/>
                </a:solidFill>
              </a:rPr>
              <a:t>SPACE</a:t>
            </a:r>
            <a:r>
              <a:rPr sz="5500" spc="175" dirty="0">
                <a:solidFill>
                  <a:srgbClr val="FFFFFF"/>
                </a:solidFill>
              </a:rPr>
              <a:t> </a:t>
            </a:r>
            <a:r>
              <a:rPr sz="5500" spc="-25" dirty="0">
                <a:solidFill>
                  <a:srgbClr val="FFFFFF"/>
                </a:solidFill>
              </a:rPr>
              <a:t>IS</a:t>
            </a:r>
            <a:endParaRPr sz="5500"/>
          </a:p>
          <a:p>
            <a:pPr marL="12700" marR="5080">
              <a:lnSpc>
                <a:spcPct val="71200"/>
              </a:lnSpc>
              <a:spcBef>
                <a:spcPts val="950"/>
              </a:spcBef>
            </a:pPr>
            <a:r>
              <a:rPr sz="5500" spc="1050" dirty="0">
                <a:solidFill>
                  <a:srgbClr val="FFFFFF"/>
                </a:solidFill>
              </a:rPr>
              <a:t>OPEN</a:t>
            </a:r>
            <a:r>
              <a:rPr sz="5500" spc="170" dirty="0">
                <a:solidFill>
                  <a:srgbClr val="FFFFFF"/>
                </a:solidFill>
              </a:rPr>
              <a:t> </a:t>
            </a:r>
            <a:r>
              <a:rPr sz="5500" spc="894" dirty="0">
                <a:solidFill>
                  <a:srgbClr val="FFFFFF"/>
                </a:solidFill>
              </a:rPr>
              <a:t>FOR </a:t>
            </a:r>
            <a:r>
              <a:rPr sz="5500" spc="590" dirty="0">
                <a:solidFill>
                  <a:srgbClr val="FFFFFF"/>
                </a:solidFill>
              </a:rPr>
              <a:t>BUSINESS</a:t>
            </a:r>
            <a:endParaRPr sz="5500"/>
          </a:p>
        </p:txBody>
      </p:sp>
      <p:sp>
        <p:nvSpPr>
          <p:cNvPr id="21" name="object 21"/>
          <p:cNvSpPr/>
          <p:nvPr/>
        </p:nvSpPr>
        <p:spPr>
          <a:xfrm>
            <a:off x="6093720" y="4425775"/>
            <a:ext cx="5560060" cy="0"/>
          </a:xfrm>
          <a:custGeom>
            <a:avLst/>
            <a:gdLst/>
            <a:ahLst/>
            <a:cxnLst/>
            <a:rect l="l" t="t" r="r" b="b"/>
            <a:pathLst>
              <a:path w="5560059">
                <a:moveTo>
                  <a:pt x="0" y="0"/>
                </a:moveTo>
                <a:lnTo>
                  <a:pt x="5559475" y="0"/>
                </a:lnTo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86C117DA-116C-7798-809D-C381F7E6B6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3A6BE62-73A6-B6F5-B398-0CCC51A89D03}"/>
              </a:ext>
            </a:extLst>
          </p:cNvPr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206" y="0"/>
                </a:moveTo>
                <a:lnTo>
                  <a:pt x="0" y="0"/>
                </a:lnTo>
                <a:lnTo>
                  <a:pt x="0" y="6858000"/>
                </a:lnTo>
                <a:lnTo>
                  <a:pt x="12193206" y="6858000"/>
                </a:lnTo>
                <a:lnTo>
                  <a:pt x="121932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BD061F67-4BF3-5CC9-691B-AA6A92944F91}"/>
              </a:ext>
            </a:extLst>
          </p:cNvPr>
          <p:cNvGrpSpPr/>
          <p:nvPr/>
        </p:nvGrpSpPr>
        <p:grpSpPr>
          <a:xfrm>
            <a:off x="540000" y="2093273"/>
            <a:ext cx="4017645" cy="1156335"/>
            <a:chOff x="540000" y="2093273"/>
            <a:chExt cx="4017645" cy="1156335"/>
          </a:xfrm>
        </p:grpSpPr>
        <p:pic>
          <p:nvPicPr>
            <p:cNvPr id="4" name="object 4">
              <a:extLst>
                <a:ext uri="{FF2B5EF4-FFF2-40B4-BE49-F238E27FC236}">
                  <a16:creationId xmlns:a16="http://schemas.microsoft.com/office/drawing/2014/main" id="{9A30BC32-51B9-AB60-54FD-5CB17BAF6F30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3175" y="2096439"/>
              <a:ext cx="4011248" cy="1149388"/>
            </a:xfrm>
            <a:prstGeom prst="rect">
              <a:avLst/>
            </a:prstGeom>
          </p:spPr>
        </p:pic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558EDB4-1E95-6F70-51AB-FA06CDCD6183}"/>
                </a:ext>
              </a:extLst>
            </p:cNvPr>
            <p:cNvSpPr/>
            <p:nvPr/>
          </p:nvSpPr>
          <p:spPr>
            <a:xfrm>
              <a:off x="543175" y="2096448"/>
              <a:ext cx="4011295" cy="1149985"/>
            </a:xfrm>
            <a:custGeom>
              <a:avLst/>
              <a:gdLst/>
              <a:ahLst/>
              <a:cxnLst/>
              <a:rect l="l" t="t" r="r" b="b"/>
              <a:pathLst>
                <a:path w="4011295" h="1149985">
                  <a:moveTo>
                    <a:pt x="0" y="0"/>
                  </a:moveTo>
                  <a:lnTo>
                    <a:pt x="0" y="1149375"/>
                  </a:lnTo>
                  <a:lnTo>
                    <a:pt x="4011244" y="1149375"/>
                  </a:lnTo>
                  <a:lnTo>
                    <a:pt x="4011244" y="179997"/>
                  </a:lnTo>
                  <a:lnTo>
                    <a:pt x="383124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>
            <a:extLst>
              <a:ext uri="{FF2B5EF4-FFF2-40B4-BE49-F238E27FC236}">
                <a16:creationId xmlns:a16="http://schemas.microsoft.com/office/drawing/2014/main" id="{220E65A0-826D-8B3B-E311-49247551115A}"/>
              </a:ext>
            </a:extLst>
          </p:cNvPr>
          <p:cNvGrpSpPr/>
          <p:nvPr/>
        </p:nvGrpSpPr>
        <p:grpSpPr>
          <a:xfrm>
            <a:off x="540000" y="3420002"/>
            <a:ext cx="4017645" cy="1161415"/>
            <a:chOff x="540000" y="3420002"/>
            <a:chExt cx="4017645" cy="1161415"/>
          </a:xfrm>
        </p:grpSpPr>
        <p:pic>
          <p:nvPicPr>
            <p:cNvPr id="7" name="object 7">
              <a:extLst>
                <a:ext uri="{FF2B5EF4-FFF2-40B4-BE49-F238E27FC236}">
                  <a16:creationId xmlns:a16="http://schemas.microsoft.com/office/drawing/2014/main" id="{B30F1255-326E-A276-16E7-7786FEB64AD5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3175" y="3423177"/>
              <a:ext cx="4011248" cy="1154652"/>
            </a:xfrm>
            <a:prstGeom prst="rect">
              <a:avLst/>
            </a:prstGeom>
          </p:spPr>
        </p:pic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15E194A8-F945-228B-0C51-F9E05CAF70A8}"/>
                </a:ext>
              </a:extLst>
            </p:cNvPr>
            <p:cNvSpPr/>
            <p:nvPr/>
          </p:nvSpPr>
          <p:spPr>
            <a:xfrm>
              <a:off x="543175" y="3423177"/>
              <a:ext cx="4011295" cy="1155065"/>
            </a:xfrm>
            <a:custGeom>
              <a:avLst/>
              <a:gdLst/>
              <a:ahLst/>
              <a:cxnLst/>
              <a:rect l="l" t="t" r="r" b="b"/>
              <a:pathLst>
                <a:path w="4011295" h="1155064">
                  <a:moveTo>
                    <a:pt x="0" y="0"/>
                  </a:moveTo>
                  <a:lnTo>
                    <a:pt x="0" y="1154645"/>
                  </a:lnTo>
                  <a:lnTo>
                    <a:pt x="4011244" y="1154645"/>
                  </a:lnTo>
                  <a:lnTo>
                    <a:pt x="4011244" y="179997"/>
                  </a:lnTo>
                  <a:lnTo>
                    <a:pt x="383124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>
            <a:extLst>
              <a:ext uri="{FF2B5EF4-FFF2-40B4-BE49-F238E27FC236}">
                <a16:creationId xmlns:a16="http://schemas.microsoft.com/office/drawing/2014/main" id="{7D6FE016-351D-2F91-4416-7A9064D02091}"/>
              </a:ext>
            </a:extLst>
          </p:cNvPr>
          <p:cNvGrpSpPr/>
          <p:nvPr/>
        </p:nvGrpSpPr>
        <p:grpSpPr>
          <a:xfrm>
            <a:off x="4753800" y="2093273"/>
            <a:ext cx="4006850" cy="1148715"/>
            <a:chOff x="4753800" y="2093273"/>
            <a:chExt cx="4006850" cy="1148715"/>
          </a:xfrm>
        </p:grpSpPr>
        <p:pic>
          <p:nvPicPr>
            <p:cNvPr id="10" name="object 10">
              <a:extLst>
                <a:ext uri="{FF2B5EF4-FFF2-40B4-BE49-F238E27FC236}">
                  <a16:creationId xmlns:a16="http://schemas.microsoft.com/office/drawing/2014/main" id="{891496AE-4F4C-D181-8F60-368B96EEF368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6975" y="2096439"/>
              <a:ext cx="4000449" cy="1142187"/>
            </a:xfrm>
            <a:prstGeom prst="rect">
              <a:avLst/>
            </a:prstGeom>
          </p:spPr>
        </p:pic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128622BC-C3B2-ECF0-36E0-DF63815916F4}"/>
                </a:ext>
              </a:extLst>
            </p:cNvPr>
            <p:cNvSpPr/>
            <p:nvPr/>
          </p:nvSpPr>
          <p:spPr>
            <a:xfrm>
              <a:off x="4756975" y="2096448"/>
              <a:ext cx="4000500" cy="1142365"/>
            </a:xfrm>
            <a:custGeom>
              <a:avLst/>
              <a:gdLst/>
              <a:ahLst/>
              <a:cxnLst/>
              <a:rect l="l" t="t" r="r" b="b"/>
              <a:pathLst>
                <a:path w="4000500" h="1142364">
                  <a:moveTo>
                    <a:pt x="0" y="0"/>
                  </a:moveTo>
                  <a:lnTo>
                    <a:pt x="0" y="1142174"/>
                  </a:lnTo>
                  <a:lnTo>
                    <a:pt x="4000449" y="1142174"/>
                  </a:lnTo>
                  <a:lnTo>
                    <a:pt x="4000449" y="179997"/>
                  </a:lnTo>
                  <a:lnTo>
                    <a:pt x="3820452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29E8D86C-F895-9391-6630-4B7FCF563CA1}"/>
              </a:ext>
            </a:extLst>
          </p:cNvPr>
          <p:cNvGrpSpPr/>
          <p:nvPr/>
        </p:nvGrpSpPr>
        <p:grpSpPr>
          <a:xfrm>
            <a:off x="4753800" y="3420002"/>
            <a:ext cx="4001770" cy="1161415"/>
            <a:chOff x="4753800" y="3420002"/>
            <a:chExt cx="4001770" cy="1161415"/>
          </a:xfrm>
        </p:grpSpPr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41F75257-9860-8BF2-14B4-FAC4C60C5D1A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6975" y="3423177"/>
              <a:ext cx="3995064" cy="1154652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F110AB0D-9295-DE1C-304C-F9B17ACA9EC0}"/>
                </a:ext>
              </a:extLst>
            </p:cNvPr>
            <p:cNvSpPr/>
            <p:nvPr/>
          </p:nvSpPr>
          <p:spPr>
            <a:xfrm>
              <a:off x="4756975" y="3423177"/>
              <a:ext cx="3995420" cy="1155065"/>
            </a:xfrm>
            <a:custGeom>
              <a:avLst/>
              <a:gdLst/>
              <a:ahLst/>
              <a:cxnLst/>
              <a:rect l="l" t="t" r="r" b="b"/>
              <a:pathLst>
                <a:path w="3995420" h="1155064">
                  <a:moveTo>
                    <a:pt x="0" y="0"/>
                  </a:moveTo>
                  <a:lnTo>
                    <a:pt x="0" y="1154645"/>
                  </a:lnTo>
                  <a:lnTo>
                    <a:pt x="3995064" y="1154645"/>
                  </a:lnTo>
                  <a:lnTo>
                    <a:pt x="3995064" y="179997"/>
                  </a:lnTo>
                  <a:lnTo>
                    <a:pt x="3815067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01546DEF-2517-F94C-FB94-20DDD736EA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6769" y="444084"/>
            <a:ext cx="4131310" cy="889987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Catalysts, Risks &amp; Target Price</a:t>
            </a: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B4B35571-0F36-8FE4-9F6A-7242CE1007AB}"/>
              </a:ext>
            </a:extLst>
          </p:cNvPr>
          <p:cNvSpPr txBox="1"/>
          <p:nvPr/>
        </p:nvSpPr>
        <p:spPr>
          <a:xfrm>
            <a:off x="1717098" y="1690101"/>
            <a:ext cx="16579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210" dirty="0">
                <a:solidFill>
                  <a:srgbClr val="E4382B"/>
                </a:solidFill>
                <a:latin typeface="Verdana"/>
                <a:cs typeface="Verdana"/>
              </a:rPr>
              <a:t>Overview</a:t>
            </a:r>
            <a:endParaRPr sz="1400" dirty="0">
              <a:latin typeface="Verdana"/>
              <a:cs typeface="Verdana"/>
            </a:endParaRPr>
          </a:p>
        </p:txBody>
      </p:sp>
      <p:sp>
        <p:nvSpPr>
          <p:cNvPr id="21" name="object 21">
            <a:extLst>
              <a:ext uri="{FF2B5EF4-FFF2-40B4-BE49-F238E27FC236}">
                <a16:creationId xmlns:a16="http://schemas.microsoft.com/office/drawing/2014/main" id="{3232CF5C-37FB-EFE8-3014-51BB750F4C53}"/>
              </a:ext>
            </a:extLst>
          </p:cNvPr>
          <p:cNvSpPr txBox="1"/>
          <p:nvPr/>
        </p:nvSpPr>
        <p:spPr>
          <a:xfrm>
            <a:off x="4835481" y="1690101"/>
            <a:ext cx="387540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400" spc="380" dirty="0">
                <a:solidFill>
                  <a:srgbClr val="E4382B"/>
                </a:solidFill>
                <a:latin typeface="Verdana"/>
                <a:cs typeface="Verdana"/>
              </a:rPr>
              <a:t>Catalysts &amp; Risk</a:t>
            </a:r>
            <a:endParaRPr sz="1400" dirty="0">
              <a:latin typeface="Verdana"/>
              <a:cs typeface="Verdana"/>
            </a:endParaRPr>
          </a:p>
        </p:txBody>
      </p:sp>
      <p:grpSp>
        <p:nvGrpSpPr>
          <p:cNvPr id="25" name="object 25">
            <a:extLst>
              <a:ext uri="{FF2B5EF4-FFF2-40B4-BE49-F238E27FC236}">
                <a16:creationId xmlns:a16="http://schemas.microsoft.com/office/drawing/2014/main" id="{C0F082AB-9C5F-1340-561E-C051BEA27DF8}"/>
              </a:ext>
            </a:extLst>
          </p:cNvPr>
          <p:cNvGrpSpPr/>
          <p:nvPr/>
        </p:nvGrpSpPr>
        <p:grpSpPr>
          <a:xfrm>
            <a:off x="9147600" y="0"/>
            <a:ext cx="3046095" cy="6858000"/>
            <a:chOff x="9147600" y="0"/>
            <a:chExt cx="3046095" cy="6858000"/>
          </a:xfrm>
        </p:grpSpPr>
        <p:pic>
          <p:nvPicPr>
            <p:cNvPr id="26" name="object 26">
              <a:extLst>
                <a:ext uri="{FF2B5EF4-FFF2-40B4-BE49-F238E27FC236}">
                  <a16:creationId xmlns:a16="http://schemas.microsoft.com/office/drawing/2014/main" id="{8CBC2F92-2833-5202-3DB9-8DA43666F60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51201" y="0"/>
              <a:ext cx="3042005" cy="3437991"/>
            </a:xfrm>
            <a:prstGeom prst="rect">
              <a:avLst/>
            </a:prstGeom>
          </p:spPr>
        </p:pic>
        <p:pic>
          <p:nvPicPr>
            <p:cNvPr id="27" name="object 27">
              <a:extLst>
                <a:ext uri="{FF2B5EF4-FFF2-40B4-BE49-F238E27FC236}">
                  <a16:creationId xmlns:a16="http://schemas.microsoft.com/office/drawing/2014/main" id="{E28A801A-173B-B85F-24FE-BE5540163268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7607" y="3437991"/>
              <a:ext cx="3045599" cy="3420008"/>
            </a:xfrm>
            <a:prstGeom prst="rect">
              <a:avLst/>
            </a:prstGeom>
          </p:spPr>
        </p:pic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67337D2E-6D1E-7B7F-137C-B73BB345FA02}"/>
                </a:ext>
              </a:extLst>
            </p:cNvPr>
            <p:cNvSpPr/>
            <p:nvPr/>
          </p:nvSpPr>
          <p:spPr>
            <a:xfrm>
              <a:off x="9147594" y="0"/>
              <a:ext cx="3046095" cy="6858000"/>
            </a:xfrm>
            <a:custGeom>
              <a:avLst/>
              <a:gdLst/>
              <a:ahLst/>
              <a:cxnLst/>
              <a:rect l="l" t="t" r="r" b="b"/>
              <a:pathLst>
                <a:path w="3046095" h="6858000">
                  <a:moveTo>
                    <a:pt x="3045587" y="3436416"/>
                  </a:moveTo>
                  <a:lnTo>
                    <a:pt x="6350" y="3436416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3436416"/>
                  </a:lnTo>
                  <a:lnTo>
                    <a:pt x="0" y="3442766"/>
                  </a:lnTo>
                  <a:lnTo>
                    <a:pt x="0" y="6858000"/>
                  </a:lnTo>
                  <a:lnTo>
                    <a:pt x="6350" y="6858000"/>
                  </a:lnTo>
                  <a:lnTo>
                    <a:pt x="6350" y="3442766"/>
                  </a:lnTo>
                  <a:lnTo>
                    <a:pt x="3045587" y="3442766"/>
                  </a:lnTo>
                  <a:lnTo>
                    <a:pt x="3045587" y="3436416"/>
                  </a:lnTo>
                  <a:close/>
                </a:path>
              </a:pathLst>
            </a:custGeom>
            <a:solidFill>
              <a:srgbClr val="E3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>
            <a:extLst>
              <a:ext uri="{FF2B5EF4-FFF2-40B4-BE49-F238E27FC236}">
                <a16:creationId xmlns:a16="http://schemas.microsoft.com/office/drawing/2014/main" id="{3CF897DC-42C9-6C4B-5967-4DA74E156770}"/>
              </a:ext>
            </a:extLst>
          </p:cNvPr>
          <p:cNvSpPr/>
          <p:nvPr/>
        </p:nvSpPr>
        <p:spPr>
          <a:xfrm>
            <a:off x="540000" y="4773797"/>
            <a:ext cx="8245475" cy="0"/>
          </a:xfrm>
          <a:custGeom>
            <a:avLst/>
            <a:gdLst/>
            <a:ahLst/>
            <a:cxnLst/>
            <a:rect l="l" t="t" r="r" b="b"/>
            <a:pathLst>
              <a:path w="8245475">
                <a:moveTo>
                  <a:pt x="0" y="0"/>
                </a:moveTo>
                <a:lnTo>
                  <a:pt x="82449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>
            <a:extLst>
              <a:ext uri="{FF2B5EF4-FFF2-40B4-BE49-F238E27FC236}">
                <a16:creationId xmlns:a16="http://schemas.microsoft.com/office/drawing/2014/main" id="{56DEE008-B6E4-30F9-3F5A-F3F9677D65CE}"/>
              </a:ext>
            </a:extLst>
          </p:cNvPr>
          <p:cNvSpPr/>
          <p:nvPr/>
        </p:nvSpPr>
        <p:spPr>
          <a:xfrm>
            <a:off x="540000" y="6316410"/>
            <a:ext cx="8245475" cy="0"/>
          </a:xfrm>
          <a:custGeom>
            <a:avLst/>
            <a:gdLst/>
            <a:ahLst/>
            <a:cxnLst/>
            <a:rect l="l" t="t" r="r" b="b"/>
            <a:pathLst>
              <a:path w="8245475">
                <a:moveTo>
                  <a:pt x="0" y="0"/>
                </a:moveTo>
                <a:lnTo>
                  <a:pt x="8244903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DAF430D9-B836-44A0-49DD-851110D71904}"/>
              </a:ext>
            </a:extLst>
          </p:cNvPr>
          <p:cNvSpPr txBox="1"/>
          <p:nvPr/>
        </p:nvSpPr>
        <p:spPr>
          <a:xfrm>
            <a:off x="3995139" y="2880929"/>
            <a:ext cx="1325880" cy="738664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 w="6350">
            <a:solidFill>
              <a:srgbClr val="E3272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55"/>
              </a:spcBef>
            </a:pPr>
            <a:endParaRPr sz="1200" u="sng" dirty="0">
              <a:latin typeface="Times New Roman"/>
              <a:cs typeface="Times New Roman"/>
            </a:endParaRPr>
          </a:p>
          <a:p>
            <a:pPr marL="201930">
              <a:lnSpc>
                <a:spcPct val="100000"/>
              </a:lnSpc>
            </a:pPr>
            <a:r>
              <a:rPr lang="en-US" sz="1200" b="1" u="sng" spc="85" dirty="0">
                <a:solidFill>
                  <a:srgbClr val="FFFFFF"/>
                </a:solidFill>
                <a:latin typeface="Calibri"/>
                <a:cs typeface="Calibri"/>
              </a:rPr>
              <a:t>Price Target</a:t>
            </a:r>
          </a:p>
          <a:p>
            <a:pPr marL="201930">
              <a:lnSpc>
                <a:spcPct val="100000"/>
              </a:lnSpc>
            </a:pPr>
            <a:r>
              <a:rPr lang="en-US" sz="1200" b="1" spc="85" dirty="0">
                <a:solidFill>
                  <a:srgbClr val="FFFFFF"/>
                </a:solidFill>
                <a:latin typeface="Calibri"/>
                <a:cs typeface="Calibri"/>
              </a:rPr>
              <a:t>      $34</a:t>
            </a:r>
          </a:p>
          <a:p>
            <a:pPr marL="201930">
              <a:lnSpc>
                <a:spcPct val="100000"/>
              </a:lnSpc>
            </a:pPr>
            <a:endParaRPr lang="en-US" sz="1200" b="1" u="sng" spc="85" dirty="0">
              <a:solidFill>
                <a:srgbClr val="FFFFFF"/>
              </a:solidFill>
              <a:latin typeface="Calibri"/>
              <a:cs typeface="Calibri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00910C4-55D7-5239-4A9A-CEB7141EA70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283"/>
          <a:stretch/>
        </p:blipFill>
        <p:spPr>
          <a:xfrm>
            <a:off x="2393568" y="4800600"/>
            <a:ext cx="4540632" cy="14671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9EE2EE0-FCDC-7D3D-EA9E-6931D03A8F8A}"/>
              </a:ext>
            </a:extLst>
          </p:cNvPr>
          <p:cNvSpPr txBox="1"/>
          <p:nvPr/>
        </p:nvSpPr>
        <p:spPr>
          <a:xfrm>
            <a:off x="5453291" y="2144031"/>
            <a:ext cx="32004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Multiple growth drivers including 2024 Neutron launch targeting $13B medium-lift market, 71% YoY Space Systems growth ($106M in Q2 2024), $1.07B backlog, and significant government contracts including NASA/DoD partnerships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1713D-8C82-A0AB-FDF0-F19750C806D3}"/>
              </a:ext>
            </a:extLst>
          </p:cNvPr>
          <p:cNvSpPr txBox="1"/>
          <p:nvPr/>
        </p:nvSpPr>
        <p:spPr>
          <a:xfrm>
            <a:off x="5337060" y="3533132"/>
            <a:ext cx="3432862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Faces execution challenges with Neutron development, $150M quarterly cash burn, plus competitive pressure from SpaceX and potential new market entrants, coupled with government budget dependency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EE616B-FA5E-B2B2-97EE-AD1CFEA3FA07}"/>
              </a:ext>
            </a:extLst>
          </p:cNvPr>
          <p:cNvSpPr txBox="1"/>
          <p:nvPr/>
        </p:nvSpPr>
        <p:spPr>
          <a:xfrm>
            <a:off x="594892" y="3617771"/>
            <a:ext cx="39950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Strong presence in civil, defense, and commercial markets with operations spanning the US, Japan, and Germany, structured across Launch Services and Space Systems segments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524E77-90F9-F08F-F9F8-4056B966CE64}"/>
              </a:ext>
            </a:extLst>
          </p:cNvPr>
          <p:cNvSpPr txBox="1"/>
          <p:nvPr/>
        </p:nvSpPr>
        <p:spPr>
          <a:xfrm>
            <a:off x="763624" y="2397947"/>
            <a:ext cx="36576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bg1"/>
                </a:solidFill>
              </a:rPr>
              <a:t>Rocket Lab (RKLB) provides end-to-end space mission services focused on launch vehicles (Electron, Neutron) and the Photon satellite platform</a:t>
            </a:r>
          </a:p>
        </p:txBody>
      </p:sp>
    </p:spTree>
    <p:extLst>
      <p:ext uri="{BB962C8B-B14F-4D97-AF65-F5344CB8AC3E}">
        <p14:creationId xmlns:p14="http://schemas.microsoft.com/office/powerpoint/2010/main" val="4222368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66519" y="2280170"/>
            <a:ext cx="2033270" cy="4034790"/>
          </a:xfrm>
          <a:custGeom>
            <a:avLst/>
            <a:gdLst/>
            <a:ahLst/>
            <a:cxnLst/>
            <a:rect l="l" t="t" r="r" b="b"/>
            <a:pathLst>
              <a:path w="2033270" h="4034790">
                <a:moveTo>
                  <a:pt x="2033257" y="0"/>
                </a:moveTo>
                <a:lnTo>
                  <a:pt x="0" y="0"/>
                </a:lnTo>
                <a:lnTo>
                  <a:pt x="0" y="4034650"/>
                </a:lnTo>
                <a:lnTo>
                  <a:pt x="241452" y="3798544"/>
                </a:lnTo>
                <a:lnTo>
                  <a:pt x="2033257" y="3798544"/>
                </a:lnTo>
                <a:lnTo>
                  <a:pt x="2033257" y="0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3174" y="0"/>
            <a:ext cx="12196445" cy="6318250"/>
            <a:chOff x="-3174" y="0"/>
            <a:chExt cx="12196445" cy="6318250"/>
          </a:xfrm>
        </p:grpSpPr>
        <p:sp>
          <p:nvSpPr>
            <p:cNvPr id="4" name="object 4"/>
            <p:cNvSpPr/>
            <p:nvPr/>
          </p:nvSpPr>
          <p:spPr>
            <a:xfrm>
              <a:off x="0" y="2280170"/>
              <a:ext cx="2033270" cy="4034790"/>
            </a:xfrm>
            <a:custGeom>
              <a:avLst/>
              <a:gdLst/>
              <a:ahLst/>
              <a:cxnLst/>
              <a:rect l="l" t="t" r="r" b="b"/>
              <a:pathLst>
                <a:path w="2033270" h="4034790">
                  <a:moveTo>
                    <a:pt x="2033257" y="0"/>
                  </a:moveTo>
                  <a:lnTo>
                    <a:pt x="0" y="0"/>
                  </a:lnTo>
                  <a:lnTo>
                    <a:pt x="0" y="4034650"/>
                  </a:lnTo>
                  <a:lnTo>
                    <a:pt x="2033257" y="4034650"/>
                  </a:lnTo>
                  <a:lnTo>
                    <a:pt x="2033257" y="0"/>
                  </a:lnTo>
                  <a:close/>
                </a:path>
              </a:pathLst>
            </a:custGeom>
            <a:solidFill>
              <a:srgbClr val="F1F1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33257" y="2280170"/>
              <a:ext cx="2033270" cy="4034790"/>
            </a:xfrm>
            <a:custGeom>
              <a:avLst/>
              <a:gdLst/>
              <a:ahLst/>
              <a:cxnLst/>
              <a:rect l="l" t="t" r="r" b="b"/>
              <a:pathLst>
                <a:path w="2033270" h="4034790">
                  <a:moveTo>
                    <a:pt x="2033257" y="0"/>
                  </a:moveTo>
                  <a:lnTo>
                    <a:pt x="0" y="0"/>
                  </a:lnTo>
                  <a:lnTo>
                    <a:pt x="0" y="4034650"/>
                  </a:lnTo>
                  <a:lnTo>
                    <a:pt x="2033257" y="4034650"/>
                  </a:lnTo>
                  <a:lnTo>
                    <a:pt x="2033257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0" y="2280175"/>
              <a:ext cx="6403975" cy="4034790"/>
            </a:xfrm>
            <a:custGeom>
              <a:avLst/>
              <a:gdLst/>
              <a:ahLst/>
              <a:cxnLst/>
              <a:rect l="l" t="t" r="r" b="b"/>
              <a:pathLst>
                <a:path w="6403975" h="4034790">
                  <a:moveTo>
                    <a:pt x="0" y="4034650"/>
                  </a:moveTo>
                  <a:lnTo>
                    <a:pt x="4066520" y="4034650"/>
                  </a:lnTo>
                  <a:lnTo>
                    <a:pt x="4307960" y="3798544"/>
                  </a:lnTo>
                  <a:lnTo>
                    <a:pt x="6403600" y="3798544"/>
                  </a:lnTo>
                  <a:lnTo>
                    <a:pt x="6403600" y="0"/>
                  </a:lnTo>
                  <a:lnTo>
                    <a:pt x="0" y="0"/>
                  </a:lnTo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6600" y="0"/>
              <a:ext cx="6096593" cy="34290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96596" y="6349"/>
              <a:ext cx="711200" cy="3427729"/>
            </a:xfrm>
            <a:custGeom>
              <a:avLst/>
              <a:gdLst/>
              <a:ahLst/>
              <a:cxnLst/>
              <a:rect l="l" t="t" r="r" b="b"/>
              <a:pathLst>
                <a:path w="711200" h="3427729">
                  <a:moveTo>
                    <a:pt x="710653" y="0"/>
                  </a:moveTo>
                  <a:lnTo>
                    <a:pt x="0" y="0"/>
                  </a:lnTo>
                  <a:lnTo>
                    <a:pt x="0" y="3427412"/>
                  </a:lnTo>
                  <a:lnTo>
                    <a:pt x="710653" y="3427412"/>
                  </a:lnTo>
                  <a:lnTo>
                    <a:pt x="710653" y="0"/>
                  </a:lnTo>
                  <a:close/>
                </a:path>
              </a:pathLst>
            </a:custGeom>
            <a:solidFill>
              <a:srgbClr val="E3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01900" y="3516643"/>
            <a:ext cx="1137285" cy="1743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 marR="40640" indent="-85090">
              <a:lnSpc>
                <a:spcPct val="100000"/>
              </a:lnSpc>
              <a:spcBef>
                <a:spcPts val="100"/>
              </a:spcBef>
            </a:pP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›</a:t>
            </a:r>
            <a:r>
              <a:rPr sz="900" spc="24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TAM growth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driven</a:t>
            </a:r>
            <a:r>
              <a:rPr sz="900" spc="70" dirty="0">
                <a:solidFill>
                  <a:srgbClr val="414042"/>
                </a:solidFill>
                <a:latin typeface="Calibri"/>
                <a:cs typeface="Calibri"/>
              </a:rPr>
              <a:t> by </a:t>
            </a:r>
            <a:r>
              <a:rPr sz="900" spc="20" dirty="0">
                <a:solidFill>
                  <a:srgbClr val="414042"/>
                </a:solidFill>
                <a:latin typeface="Calibri"/>
                <a:cs typeface="Calibri"/>
              </a:rPr>
              <a:t>historic</a:t>
            </a:r>
            <a:r>
              <a:rPr sz="900" spc="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levels</a:t>
            </a:r>
            <a:r>
              <a:rPr sz="900" spc="50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of</a:t>
            </a:r>
            <a:r>
              <a:rPr sz="900" spc="4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60" dirty="0">
                <a:solidFill>
                  <a:srgbClr val="414042"/>
                </a:solidFill>
                <a:latin typeface="Calibri"/>
                <a:cs typeface="Calibri"/>
              </a:rPr>
              <a:t>demand</a:t>
            </a:r>
            <a:r>
              <a:rPr sz="900" spc="4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414042"/>
                </a:solidFill>
                <a:latin typeface="Calibri"/>
                <a:cs typeface="Calibri"/>
              </a:rPr>
              <a:t>for</a:t>
            </a:r>
            <a:r>
              <a:rPr sz="900" spc="45" dirty="0">
                <a:solidFill>
                  <a:srgbClr val="414042"/>
                </a:solidFill>
                <a:latin typeface="Calibri"/>
                <a:cs typeface="Calibri"/>
              </a:rPr>
              <a:t> responsive</a:t>
            </a:r>
            <a:r>
              <a:rPr sz="900" spc="-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small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 satellite</a:t>
            </a:r>
            <a:r>
              <a:rPr sz="900" spc="14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launch</a:t>
            </a:r>
            <a:r>
              <a:rPr sz="900" spc="50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55" dirty="0">
                <a:solidFill>
                  <a:srgbClr val="414042"/>
                </a:solidFill>
                <a:latin typeface="Calibri"/>
                <a:cs typeface="Calibri"/>
              </a:rPr>
              <a:t>and</a:t>
            </a:r>
            <a:r>
              <a:rPr sz="900" spc="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constellation</a:t>
            </a:r>
            <a:r>
              <a:rPr sz="900" spc="40" dirty="0">
                <a:solidFill>
                  <a:srgbClr val="414042"/>
                </a:solidFill>
                <a:latin typeface="Calibri"/>
                <a:cs typeface="Calibri"/>
              </a:rPr>
              <a:t> deployments</a:t>
            </a:r>
            <a:endParaRPr sz="900" dirty="0">
              <a:latin typeface="Calibri"/>
              <a:cs typeface="Calibri"/>
            </a:endParaRPr>
          </a:p>
          <a:p>
            <a:pPr marL="122555" marR="30480" indent="-85090">
              <a:lnSpc>
                <a:spcPct val="100000"/>
              </a:lnSpc>
              <a:spcBef>
                <a:spcPts val="565"/>
              </a:spcBef>
            </a:pP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›</a:t>
            </a:r>
            <a:r>
              <a:rPr sz="900" spc="2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Small</a:t>
            </a:r>
            <a:r>
              <a:rPr sz="900" spc="2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satellite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constellations</a:t>
            </a:r>
            <a:r>
              <a:rPr sz="900" spc="16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414042"/>
                </a:solidFill>
                <a:latin typeface="Calibri"/>
                <a:cs typeface="Calibri"/>
              </a:rPr>
              <a:t>will</a:t>
            </a:r>
            <a:r>
              <a:rPr sz="900" spc="65" dirty="0">
                <a:solidFill>
                  <a:srgbClr val="414042"/>
                </a:solidFill>
                <a:latin typeface="Calibri"/>
                <a:cs typeface="Calibri"/>
              </a:rPr>
              <a:t> account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for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414042"/>
                </a:solidFill>
                <a:latin typeface="Calibri"/>
                <a:cs typeface="Calibri"/>
              </a:rPr>
              <a:t>~83%</a:t>
            </a:r>
            <a:r>
              <a:rPr sz="900" spc="50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of</a:t>
            </a:r>
            <a:r>
              <a:rPr sz="900" spc="4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all</a:t>
            </a:r>
            <a:r>
              <a:rPr sz="900" spc="4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satellites</a:t>
            </a:r>
            <a:r>
              <a:rPr sz="900" spc="50" dirty="0">
                <a:solidFill>
                  <a:srgbClr val="414042"/>
                </a:solidFill>
                <a:latin typeface="Calibri"/>
                <a:cs typeface="Calibri"/>
              </a:rPr>
              <a:t> launched</a:t>
            </a:r>
            <a:r>
              <a:rPr sz="900" spc="-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75" dirty="0">
                <a:solidFill>
                  <a:srgbClr val="414042"/>
                </a:solidFill>
                <a:latin typeface="Calibri"/>
                <a:cs typeface="Calibri"/>
              </a:rPr>
              <a:t>by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60" dirty="0">
                <a:solidFill>
                  <a:srgbClr val="414042"/>
                </a:solidFill>
                <a:latin typeface="Calibri"/>
                <a:cs typeface="Calibri"/>
              </a:rPr>
              <a:t>2028</a:t>
            </a:r>
            <a:r>
              <a:rPr sz="750" spc="89" baseline="33333" dirty="0">
                <a:solidFill>
                  <a:srgbClr val="414042"/>
                </a:solidFill>
                <a:latin typeface="Calibri"/>
                <a:cs typeface="Calibri"/>
              </a:rPr>
              <a:t>3</a:t>
            </a:r>
            <a:endParaRPr sz="750" baseline="33333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48699" y="3519184"/>
            <a:ext cx="1464310" cy="2364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7155" marR="107314" indent="-85090">
              <a:lnSpc>
                <a:spcPct val="100000"/>
              </a:lnSpc>
              <a:spcBef>
                <a:spcPts val="100"/>
              </a:spcBef>
            </a:pP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›</a:t>
            </a:r>
            <a:r>
              <a:rPr sz="900" spc="23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Significant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growth</a:t>
            </a:r>
            <a:r>
              <a:rPr sz="900" spc="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414042"/>
                </a:solidFill>
                <a:latin typeface="Calibri"/>
                <a:cs typeface="Calibri"/>
              </a:rPr>
              <a:t>in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 small</a:t>
            </a:r>
            <a:r>
              <a:rPr sz="900" spc="13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satellite</a:t>
            </a:r>
            <a:r>
              <a:rPr sz="900" spc="14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5" dirty="0">
                <a:solidFill>
                  <a:srgbClr val="414042"/>
                </a:solidFill>
                <a:latin typeface="Calibri"/>
                <a:cs typeface="Calibri"/>
              </a:rPr>
              <a:t>mega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constellations</a:t>
            </a:r>
            <a:r>
              <a:rPr sz="900" spc="8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driven</a:t>
            </a:r>
            <a:r>
              <a:rPr sz="900" spc="8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45" dirty="0">
                <a:solidFill>
                  <a:srgbClr val="414042"/>
                </a:solidFill>
                <a:latin typeface="Calibri"/>
                <a:cs typeface="Calibri"/>
              </a:rPr>
              <a:t>by </a:t>
            </a:r>
            <a:r>
              <a:rPr sz="900" spc="65" dirty="0">
                <a:solidFill>
                  <a:srgbClr val="414042"/>
                </a:solidFill>
                <a:latin typeface="Calibri"/>
                <a:cs typeface="Calibri"/>
              </a:rPr>
              <a:t>demand</a:t>
            </a:r>
            <a:r>
              <a:rPr sz="900" spc="2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for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40" dirty="0">
                <a:solidFill>
                  <a:srgbClr val="414042"/>
                </a:solidFill>
                <a:latin typeface="Calibri"/>
                <a:cs typeface="Calibri"/>
              </a:rPr>
              <a:t>commercial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Earth</a:t>
            </a:r>
            <a:r>
              <a:rPr sz="900" spc="9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observation</a:t>
            </a:r>
            <a:r>
              <a:rPr sz="900" spc="10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and </a:t>
            </a:r>
            <a:r>
              <a:rPr sz="900" spc="50" dirty="0">
                <a:solidFill>
                  <a:srgbClr val="414042"/>
                </a:solidFill>
                <a:latin typeface="Calibri"/>
                <a:cs typeface="Calibri"/>
              </a:rPr>
              <a:t>telecom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applications</a:t>
            </a:r>
            <a:endParaRPr sz="900">
              <a:latin typeface="Calibri"/>
              <a:cs typeface="Calibri"/>
            </a:endParaRPr>
          </a:p>
          <a:p>
            <a:pPr marL="97155" marR="5080" indent="-85090">
              <a:lnSpc>
                <a:spcPct val="100000"/>
              </a:lnSpc>
              <a:spcBef>
                <a:spcPts val="565"/>
              </a:spcBef>
            </a:pP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›</a:t>
            </a:r>
            <a:r>
              <a:rPr sz="900" spc="24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60" dirty="0">
                <a:solidFill>
                  <a:srgbClr val="414042"/>
                </a:solidFill>
                <a:latin typeface="Calibri"/>
                <a:cs typeface="Calibri"/>
              </a:rPr>
              <a:t>DoD</a:t>
            </a:r>
            <a:r>
              <a:rPr sz="900" spc="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60" dirty="0">
                <a:solidFill>
                  <a:srgbClr val="414042"/>
                </a:solidFill>
                <a:latin typeface="Calibri"/>
                <a:cs typeface="Calibri"/>
              </a:rPr>
              <a:t>focused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on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resiliency</a:t>
            </a:r>
            <a:r>
              <a:rPr sz="900" spc="50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of</a:t>
            </a:r>
            <a:r>
              <a:rPr sz="900" spc="2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80" dirty="0">
                <a:solidFill>
                  <a:srgbClr val="414042"/>
                </a:solidFill>
                <a:latin typeface="Calibri"/>
                <a:cs typeface="Calibri"/>
              </a:rPr>
              <a:t>space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infrastructure</a:t>
            </a:r>
            <a:r>
              <a:rPr sz="900" spc="500" dirty="0">
                <a:solidFill>
                  <a:srgbClr val="414042"/>
                </a:solidFill>
                <a:latin typeface="Calibri"/>
                <a:cs typeface="Calibri"/>
              </a:rPr>
              <a:t>  </a:t>
            </a:r>
            <a:r>
              <a:rPr sz="900" spc="55" dirty="0">
                <a:solidFill>
                  <a:srgbClr val="414042"/>
                </a:solidFill>
                <a:latin typeface="Calibri"/>
                <a:cs typeface="Calibri"/>
              </a:rPr>
              <a:t>and</a:t>
            </a:r>
            <a:r>
              <a:rPr sz="900" spc="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satellite</a:t>
            </a:r>
            <a:r>
              <a:rPr sz="900" spc="7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constellation</a:t>
            </a:r>
            <a:r>
              <a:rPr sz="900" spc="50" dirty="0">
                <a:solidFill>
                  <a:srgbClr val="414042"/>
                </a:solidFill>
                <a:latin typeface="Calibri"/>
                <a:cs typeface="Calibri"/>
              </a:rPr>
              <a:t> deployment</a:t>
            </a:r>
            <a:r>
              <a:rPr sz="900" spc="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and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replenishment</a:t>
            </a:r>
            <a:endParaRPr sz="900">
              <a:latin typeface="Calibri"/>
              <a:cs typeface="Calibri"/>
            </a:endParaRPr>
          </a:p>
          <a:p>
            <a:pPr marL="97155" marR="24130" indent="-85090">
              <a:lnSpc>
                <a:spcPct val="100000"/>
              </a:lnSpc>
              <a:spcBef>
                <a:spcPts val="565"/>
              </a:spcBef>
            </a:pP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›</a:t>
            </a:r>
            <a:r>
              <a:rPr sz="900" spc="19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50" dirty="0">
                <a:solidFill>
                  <a:srgbClr val="292829"/>
                </a:solidFill>
                <a:latin typeface="Calibri"/>
                <a:cs typeface="Calibri"/>
              </a:rPr>
              <a:t>Increased</a:t>
            </a:r>
            <a:r>
              <a:rPr sz="900" spc="-15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spc="60" dirty="0">
                <a:solidFill>
                  <a:srgbClr val="292829"/>
                </a:solidFill>
                <a:latin typeface="Calibri"/>
                <a:cs typeface="Calibri"/>
              </a:rPr>
              <a:t>focus</a:t>
            </a:r>
            <a:r>
              <a:rPr sz="900" spc="-15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292829"/>
                </a:solidFill>
                <a:latin typeface="Calibri"/>
                <a:cs typeface="Calibri"/>
              </a:rPr>
              <a:t>from</a:t>
            </a:r>
            <a:r>
              <a:rPr sz="900" spc="30" dirty="0">
                <a:solidFill>
                  <a:srgbClr val="292829"/>
                </a:solidFill>
                <a:latin typeface="Calibri"/>
                <a:cs typeface="Calibri"/>
              </a:rPr>
              <a:t> multiple</a:t>
            </a:r>
            <a:r>
              <a:rPr sz="900" spc="70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292829"/>
                </a:solidFill>
                <a:latin typeface="Calibri"/>
                <a:cs typeface="Calibri"/>
              </a:rPr>
              <a:t>governments</a:t>
            </a:r>
            <a:r>
              <a:rPr sz="900" spc="70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292829"/>
                </a:solidFill>
                <a:latin typeface="Calibri"/>
                <a:cs typeface="Calibri"/>
              </a:rPr>
              <a:t>on</a:t>
            </a:r>
            <a:r>
              <a:rPr sz="900" spc="500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92829"/>
                </a:solidFill>
                <a:latin typeface="Calibri"/>
                <a:cs typeface="Calibri"/>
              </a:rPr>
              <a:t>high</a:t>
            </a:r>
            <a:r>
              <a:rPr sz="900" spc="95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292829"/>
                </a:solidFill>
                <a:latin typeface="Calibri"/>
                <a:cs typeface="Calibri"/>
              </a:rPr>
              <a:t>value</a:t>
            </a:r>
            <a:r>
              <a:rPr sz="900" spc="95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spc="65" dirty="0">
                <a:solidFill>
                  <a:srgbClr val="292829"/>
                </a:solidFill>
                <a:latin typeface="Calibri"/>
                <a:cs typeface="Calibri"/>
              </a:rPr>
              <a:t>deep</a:t>
            </a:r>
            <a:r>
              <a:rPr sz="900" spc="100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spc="60" dirty="0">
                <a:solidFill>
                  <a:srgbClr val="292829"/>
                </a:solidFill>
                <a:latin typeface="Calibri"/>
                <a:cs typeface="Calibri"/>
              </a:rPr>
              <a:t>space </a:t>
            </a:r>
            <a:r>
              <a:rPr sz="900" spc="45" dirty="0">
                <a:solidFill>
                  <a:srgbClr val="292829"/>
                </a:solidFill>
                <a:latin typeface="Calibri"/>
                <a:cs typeface="Calibri"/>
              </a:rPr>
              <a:t>planetary</a:t>
            </a:r>
            <a:r>
              <a:rPr sz="900" spc="75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spc="20" dirty="0">
                <a:solidFill>
                  <a:srgbClr val="292829"/>
                </a:solidFill>
                <a:latin typeface="Calibri"/>
                <a:cs typeface="Calibri"/>
              </a:rPr>
              <a:t>exploration</a:t>
            </a:r>
            <a:r>
              <a:rPr sz="900" spc="75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292829"/>
                </a:solidFill>
                <a:latin typeface="Calibri"/>
                <a:cs typeface="Calibri"/>
              </a:rPr>
              <a:t>and </a:t>
            </a:r>
            <a:r>
              <a:rPr sz="900" spc="55" dirty="0">
                <a:solidFill>
                  <a:srgbClr val="292829"/>
                </a:solidFill>
                <a:latin typeface="Calibri"/>
                <a:cs typeface="Calibri"/>
              </a:rPr>
              <a:t>discovery</a:t>
            </a:r>
            <a:r>
              <a:rPr sz="900" spc="10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900" spc="40" dirty="0">
                <a:solidFill>
                  <a:srgbClr val="292829"/>
                </a:solidFill>
                <a:latin typeface="Calibri"/>
                <a:cs typeface="Calibri"/>
              </a:rPr>
              <a:t>missions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33747" y="3519184"/>
            <a:ext cx="1439545" cy="1910714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97155" marR="166370" indent="-85090">
              <a:lnSpc>
                <a:spcPct val="101800"/>
              </a:lnSpc>
              <a:spcBef>
                <a:spcPts val="80"/>
              </a:spcBef>
            </a:pP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›</a:t>
            </a:r>
            <a:r>
              <a:rPr sz="900" spc="29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Market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growth</a:t>
            </a:r>
            <a:r>
              <a:rPr sz="900" spc="3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driven</a:t>
            </a:r>
            <a:r>
              <a:rPr sz="900" spc="70" dirty="0">
                <a:solidFill>
                  <a:srgbClr val="414042"/>
                </a:solidFill>
                <a:latin typeface="Calibri"/>
                <a:cs typeface="Calibri"/>
              </a:rPr>
              <a:t> by</a:t>
            </a:r>
            <a:r>
              <a:rPr sz="900" spc="2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60" dirty="0">
                <a:solidFill>
                  <a:srgbClr val="414042"/>
                </a:solidFill>
                <a:latin typeface="Calibri"/>
                <a:cs typeface="Calibri"/>
              </a:rPr>
              <a:t>demand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for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85" dirty="0">
                <a:solidFill>
                  <a:srgbClr val="414042"/>
                </a:solidFill>
                <a:latin typeface="Calibri"/>
                <a:cs typeface="Calibri"/>
              </a:rPr>
              <a:t>space-</a:t>
            </a:r>
            <a:endParaRPr sz="900">
              <a:latin typeface="Calibri"/>
              <a:cs typeface="Calibri"/>
            </a:endParaRPr>
          </a:p>
          <a:p>
            <a:pPr marL="97155" marR="16510">
              <a:lnSpc>
                <a:spcPct val="101800"/>
              </a:lnSpc>
            </a:pPr>
            <a:r>
              <a:rPr sz="900" spc="70" dirty="0">
                <a:solidFill>
                  <a:srgbClr val="414042"/>
                </a:solidFill>
                <a:latin typeface="Calibri"/>
                <a:cs typeface="Calibri"/>
              </a:rPr>
              <a:t>based</a:t>
            </a:r>
            <a:r>
              <a:rPr sz="900" spc="5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connectivity,</a:t>
            </a:r>
            <a:r>
              <a:rPr sz="900" spc="5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414042"/>
                </a:solidFill>
                <a:latin typeface="Calibri"/>
                <a:cs typeface="Calibri"/>
              </a:rPr>
              <a:t>Earth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observation</a:t>
            </a:r>
            <a:r>
              <a:rPr sz="900" spc="14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(including</a:t>
            </a:r>
            <a:r>
              <a:rPr sz="900" spc="50" dirty="0">
                <a:solidFill>
                  <a:srgbClr val="414042"/>
                </a:solidFill>
                <a:latin typeface="Calibri"/>
                <a:cs typeface="Calibri"/>
              </a:rPr>
              <a:t> synthetic</a:t>
            </a:r>
            <a:r>
              <a:rPr sz="900" spc="8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20" dirty="0">
                <a:solidFill>
                  <a:srgbClr val="414042"/>
                </a:solidFill>
                <a:latin typeface="Calibri"/>
                <a:cs typeface="Calibri"/>
              </a:rPr>
              <a:t>aperture</a:t>
            </a:r>
            <a:r>
              <a:rPr sz="900" spc="8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radar,</a:t>
            </a:r>
            <a:r>
              <a:rPr sz="900" spc="55" dirty="0">
                <a:solidFill>
                  <a:srgbClr val="414042"/>
                </a:solidFill>
                <a:latin typeface="Calibri"/>
                <a:cs typeface="Calibri"/>
              </a:rPr>
              <a:t> electro-</a:t>
            </a:r>
            <a:r>
              <a:rPr sz="900" spc="20" dirty="0">
                <a:solidFill>
                  <a:srgbClr val="414042"/>
                </a:solidFill>
                <a:latin typeface="Calibri"/>
                <a:cs typeface="Calibri"/>
              </a:rPr>
              <a:t>optical</a:t>
            </a:r>
            <a:r>
              <a:rPr sz="900" spc="9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55" dirty="0">
                <a:solidFill>
                  <a:srgbClr val="414042"/>
                </a:solidFill>
                <a:latin typeface="Calibri"/>
                <a:cs typeface="Calibri"/>
              </a:rPr>
              <a:t>and</a:t>
            </a:r>
            <a:r>
              <a:rPr sz="900" spc="9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414042"/>
                </a:solidFill>
                <a:latin typeface="Calibri"/>
                <a:cs typeface="Calibri"/>
              </a:rPr>
              <a:t>RF)</a:t>
            </a:r>
            <a:r>
              <a:rPr sz="900" spc="55" dirty="0">
                <a:solidFill>
                  <a:srgbClr val="414042"/>
                </a:solidFill>
                <a:latin typeface="Calibri"/>
                <a:cs typeface="Calibri"/>
              </a:rPr>
              <a:t> and</a:t>
            </a:r>
            <a:r>
              <a:rPr sz="900" spc="8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other</a:t>
            </a:r>
            <a:r>
              <a:rPr sz="900" spc="8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45" dirty="0">
                <a:solidFill>
                  <a:srgbClr val="414042"/>
                </a:solidFill>
                <a:latin typeface="Calibri"/>
                <a:cs typeface="Calibri"/>
              </a:rPr>
              <a:t>services</a:t>
            </a:r>
            <a:endParaRPr sz="900">
              <a:latin typeface="Calibri"/>
              <a:cs typeface="Calibri"/>
            </a:endParaRPr>
          </a:p>
          <a:p>
            <a:pPr marL="97155" marR="5080" indent="-85090">
              <a:lnSpc>
                <a:spcPct val="101800"/>
              </a:lnSpc>
              <a:spcBef>
                <a:spcPts val="565"/>
              </a:spcBef>
            </a:pP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›</a:t>
            </a:r>
            <a:r>
              <a:rPr sz="900" spc="22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Significant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45" dirty="0">
                <a:solidFill>
                  <a:srgbClr val="414042"/>
                </a:solidFill>
                <a:latin typeface="Calibri"/>
                <a:cs typeface="Calibri"/>
              </a:rPr>
              <a:t>untapped 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potential</a:t>
            </a:r>
            <a:r>
              <a:rPr sz="900" spc="11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10" dirty="0">
                <a:solidFill>
                  <a:srgbClr val="414042"/>
                </a:solidFill>
                <a:latin typeface="Calibri"/>
                <a:cs typeface="Calibri"/>
              </a:rPr>
              <a:t>for</a:t>
            </a:r>
            <a:r>
              <a:rPr sz="900" spc="11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55" dirty="0">
                <a:solidFill>
                  <a:srgbClr val="414042"/>
                </a:solidFill>
                <a:latin typeface="Calibri"/>
                <a:cs typeface="Calibri"/>
              </a:rPr>
              <a:t>value-</a:t>
            </a:r>
            <a:r>
              <a:rPr sz="900" spc="60" dirty="0">
                <a:solidFill>
                  <a:srgbClr val="414042"/>
                </a:solidFill>
                <a:latin typeface="Calibri"/>
                <a:cs typeface="Calibri"/>
              </a:rPr>
              <a:t>added </a:t>
            </a:r>
            <a:r>
              <a:rPr sz="900" spc="55" dirty="0">
                <a:solidFill>
                  <a:srgbClr val="414042"/>
                </a:solidFill>
                <a:latin typeface="Calibri"/>
                <a:cs typeface="Calibri"/>
              </a:rPr>
              <a:t>services</a:t>
            </a:r>
            <a:r>
              <a:rPr sz="900" spc="9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20" dirty="0">
                <a:solidFill>
                  <a:srgbClr val="414042"/>
                </a:solidFill>
                <a:latin typeface="Calibri"/>
                <a:cs typeface="Calibri"/>
              </a:rPr>
              <a:t>including</a:t>
            </a:r>
            <a:r>
              <a:rPr sz="900" spc="9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5" dirty="0">
                <a:solidFill>
                  <a:srgbClr val="414042"/>
                </a:solidFill>
                <a:latin typeface="Calibri"/>
                <a:cs typeface="Calibri"/>
              </a:rPr>
              <a:t>data </a:t>
            </a:r>
            <a:r>
              <a:rPr sz="900" spc="50" dirty="0">
                <a:solidFill>
                  <a:srgbClr val="414042"/>
                </a:solidFill>
                <a:latin typeface="Calibri"/>
                <a:cs typeface="Calibri"/>
              </a:rPr>
              <a:t>management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&amp;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40" dirty="0">
                <a:solidFill>
                  <a:srgbClr val="414042"/>
                </a:solidFill>
                <a:latin typeface="Calibri"/>
                <a:cs typeface="Calibri"/>
              </a:rPr>
              <a:t>analytics </a:t>
            </a:r>
            <a:r>
              <a:rPr sz="900" dirty="0">
                <a:solidFill>
                  <a:srgbClr val="414042"/>
                </a:solidFill>
                <a:latin typeface="Calibri"/>
                <a:cs typeface="Calibri"/>
              </a:rPr>
              <a:t>to</a:t>
            </a:r>
            <a:r>
              <a:rPr sz="900" spc="4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55" dirty="0">
                <a:solidFill>
                  <a:srgbClr val="414042"/>
                </a:solidFill>
                <a:latin typeface="Calibri"/>
                <a:cs typeface="Calibri"/>
              </a:rPr>
              <a:t>support</a:t>
            </a:r>
            <a:r>
              <a:rPr sz="900" spc="40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30" dirty="0">
                <a:solidFill>
                  <a:srgbClr val="414042"/>
                </a:solidFill>
                <a:latin typeface="Calibri"/>
                <a:cs typeface="Calibri"/>
              </a:rPr>
              <a:t>end</a:t>
            </a:r>
            <a:endParaRPr sz="900">
              <a:latin typeface="Calibri"/>
              <a:cs typeface="Calibri"/>
            </a:endParaRPr>
          </a:p>
          <a:p>
            <a:pPr marL="97155">
              <a:lnSpc>
                <a:spcPct val="100000"/>
              </a:lnSpc>
              <a:spcBef>
                <a:spcPts val="20"/>
              </a:spcBef>
            </a:pPr>
            <a:r>
              <a:rPr sz="900" spc="55" dirty="0">
                <a:solidFill>
                  <a:srgbClr val="414042"/>
                </a:solidFill>
                <a:latin typeface="Calibri"/>
                <a:cs typeface="Calibri"/>
              </a:rPr>
              <a:t>customer</a:t>
            </a:r>
            <a:r>
              <a:rPr sz="900" spc="15" dirty="0">
                <a:solidFill>
                  <a:srgbClr val="414042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414042"/>
                </a:solidFill>
                <a:latin typeface="Calibri"/>
                <a:cs typeface="Calibri"/>
              </a:rPr>
              <a:t>insights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3800" y="2418470"/>
            <a:ext cx="1239520" cy="96393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25"/>
              </a:spcBef>
            </a:pPr>
            <a:r>
              <a:rPr sz="1900" spc="-525" dirty="0">
                <a:solidFill>
                  <a:srgbClr val="58595B"/>
                </a:solidFill>
                <a:latin typeface="Verdana"/>
                <a:cs typeface="Verdana"/>
              </a:rPr>
              <a:t>1</a:t>
            </a:r>
            <a:endParaRPr sz="1900" dirty="0">
              <a:latin typeface="Verdana"/>
              <a:cs typeface="Verdana"/>
            </a:endParaRPr>
          </a:p>
          <a:p>
            <a:pPr marL="45720">
              <a:lnSpc>
                <a:spcPct val="100000"/>
              </a:lnSpc>
              <a:spcBef>
                <a:spcPts val="295"/>
              </a:spcBef>
            </a:pPr>
            <a:r>
              <a:rPr sz="900" spc="220" dirty="0">
                <a:solidFill>
                  <a:srgbClr val="E32726"/>
                </a:solidFill>
                <a:latin typeface="Verdana"/>
                <a:cs typeface="Verdana"/>
              </a:rPr>
              <a:t>Launch</a:t>
            </a:r>
            <a:endParaRPr sz="900" dirty="0">
              <a:latin typeface="Verdana"/>
              <a:cs typeface="Verdana"/>
            </a:endParaRPr>
          </a:p>
          <a:p>
            <a:pPr marL="45720">
              <a:lnSpc>
                <a:spcPct val="100000"/>
              </a:lnSpc>
              <a:spcBef>
                <a:spcPts val="505"/>
              </a:spcBef>
            </a:pPr>
            <a:r>
              <a:rPr sz="1000" b="1" spc="65" dirty="0">
                <a:solidFill>
                  <a:srgbClr val="292829"/>
                </a:solidFill>
                <a:latin typeface="Calibri"/>
                <a:cs typeface="Calibri"/>
              </a:rPr>
              <a:t>Electron</a:t>
            </a:r>
            <a:r>
              <a:rPr sz="1000" b="1" spc="-20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1000" b="1" spc="70" dirty="0">
                <a:solidFill>
                  <a:srgbClr val="292829"/>
                </a:solidFill>
                <a:latin typeface="Calibri"/>
                <a:cs typeface="Calibri"/>
              </a:rPr>
              <a:t>&amp;</a:t>
            </a:r>
            <a:r>
              <a:rPr sz="1000" b="1" spc="-15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1000" b="1" spc="45" dirty="0">
                <a:solidFill>
                  <a:srgbClr val="292829"/>
                </a:solidFill>
                <a:latin typeface="Calibri"/>
                <a:cs typeface="Calibri"/>
              </a:rPr>
              <a:t>Neutron</a:t>
            </a:r>
            <a:endParaRPr sz="1000" dirty="0">
              <a:latin typeface="Calibri"/>
              <a:cs typeface="Calibri"/>
            </a:endParaRPr>
          </a:p>
          <a:p>
            <a:pPr marL="4572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292829"/>
                </a:solidFill>
                <a:latin typeface="Calibri"/>
                <a:cs typeface="Calibri"/>
              </a:rPr>
              <a:t>TAM</a:t>
            </a:r>
            <a:r>
              <a:rPr sz="1000" spc="20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92829"/>
                </a:solidFill>
                <a:latin typeface="Calibri"/>
                <a:cs typeface="Calibri"/>
              </a:rPr>
              <a:t>~$10B</a:t>
            </a:r>
            <a:r>
              <a:rPr sz="825" spc="-15" baseline="35353" dirty="0">
                <a:solidFill>
                  <a:srgbClr val="292829"/>
                </a:solidFill>
                <a:latin typeface="Calibri"/>
                <a:cs typeface="Calibri"/>
              </a:rPr>
              <a:t>2</a:t>
            </a:r>
            <a:endParaRPr sz="825" baseline="35353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3299" y="2417956"/>
            <a:ext cx="1268730" cy="96456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30"/>
              </a:spcBef>
            </a:pPr>
            <a:r>
              <a:rPr sz="1900" spc="215" dirty="0">
                <a:solidFill>
                  <a:srgbClr val="58595B"/>
                </a:solidFill>
                <a:latin typeface="Verdana"/>
                <a:cs typeface="Verdana"/>
              </a:rPr>
              <a:t>2</a:t>
            </a:r>
            <a:endParaRPr sz="19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300"/>
              </a:spcBef>
            </a:pPr>
            <a:r>
              <a:rPr sz="900" spc="135" dirty="0">
                <a:solidFill>
                  <a:srgbClr val="E32726"/>
                </a:solidFill>
                <a:latin typeface="Verdana"/>
                <a:cs typeface="Verdana"/>
              </a:rPr>
              <a:t>SPACE</a:t>
            </a:r>
            <a:r>
              <a:rPr sz="900" spc="-10" dirty="0">
                <a:solidFill>
                  <a:srgbClr val="E32726"/>
                </a:solidFill>
                <a:latin typeface="Verdana"/>
                <a:cs typeface="Verdana"/>
              </a:rPr>
              <a:t> </a:t>
            </a:r>
            <a:r>
              <a:rPr sz="900" spc="145" dirty="0">
                <a:solidFill>
                  <a:srgbClr val="E32726"/>
                </a:solidFill>
                <a:latin typeface="Verdana"/>
                <a:cs typeface="Verdana"/>
              </a:rPr>
              <a:t>SYSTEMS</a:t>
            </a:r>
            <a:endParaRPr sz="9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sz="1000" b="1" spc="45" dirty="0">
                <a:solidFill>
                  <a:srgbClr val="292829"/>
                </a:solidFill>
                <a:latin typeface="Calibri"/>
                <a:cs typeface="Calibri"/>
              </a:rPr>
              <a:t>Photon</a:t>
            </a:r>
            <a:endParaRPr sz="1000">
              <a:latin typeface="Calibri"/>
              <a:cs typeface="Calibri"/>
            </a:endParaRPr>
          </a:p>
          <a:p>
            <a:pPr marL="38100">
              <a:lnSpc>
                <a:spcPct val="100000"/>
              </a:lnSpc>
              <a:spcBef>
                <a:spcPts val="200"/>
              </a:spcBef>
            </a:pPr>
            <a:r>
              <a:rPr sz="1000" dirty="0">
                <a:solidFill>
                  <a:srgbClr val="292829"/>
                </a:solidFill>
                <a:latin typeface="Calibri"/>
                <a:cs typeface="Calibri"/>
              </a:rPr>
              <a:t>TAM</a:t>
            </a:r>
            <a:r>
              <a:rPr sz="1000" spc="30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92829"/>
                </a:solidFill>
                <a:latin typeface="Calibri"/>
                <a:cs typeface="Calibri"/>
              </a:rPr>
              <a:t>~$20B</a:t>
            </a:r>
            <a:r>
              <a:rPr sz="825" spc="-15" baseline="35353" dirty="0">
                <a:solidFill>
                  <a:srgbClr val="292829"/>
                </a:solidFill>
                <a:latin typeface="Calibri"/>
                <a:cs typeface="Calibri"/>
              </a:rPr>
              <a:t>2</a:t>
            </a:r>
            <a:endParaRPr sz="825" baseline="35353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308400" y="2417956"/>
            <a:ext cx="1610360" cy="786765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730"/>
              </a:spcBef>
            </a:pPr>
            <a:r>
              <a:rPr sz="1900" spc="200" dirty="0">
                <a:solidFill>
                  <a:srgbClr val="58595B"/>
                </a:solidFill>
                <a:latin typeface="Verdana"/>
                <a:cs typeface="Verdana"/>
              </a:rPr>
              <a:t>3</a:t>
            </a:r>
            <a:endParaRPr sz="19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300"/>
              </a:spcBef>
            </a:pPr>
            <a:r>
              <a:rPr sz="900" spc="135" dirty="0">
                <a:solidFill>
                  <a:srgbClr val="E32726"/>
                </a:solidFill>
                <a:latin typeface="Verdana"/>
                <a:cs typeface="Verdana"/>
              </a:rPr>
              <a:t>SPACE</a:t>
            </a:r>
            <a:r>
              <a:rPr sz="900" spc="-10" dirty="0">
                <a:solidFill>
                  <a:srgbClr val="E32726"/>
                </a:solidFill>
                <a:latin typeface="Verdana"/>
                <a:cs typeface="Verdana"/>
              </a:rPr>
              <a:t> </a:t>
            </a:r>
            <a:r>
              <a:rPr sz="900" spc="100" dirty="0">
                <a:solidFill>
                  <a:srgbClr val="E32726"/>
                </a:solidFill>
                <a:latin typeface="Verdana"/>
                <a:cs typeface="Verdana"/>
              </a:rPr>
              <a:t>APPLICATIONS</a:t>
            </a:r>
            <a:endParaRPr sz="900">
              <a:latin typeface="Verdana"/>
              <a:cs typeface="Verdana"/>
            </a:endParaRPr>
          </a:p>
          <a:p>
            <a:pPr marL="38100">
              <a:lnSpc>
                <a:spcPct val="100000"/>
              </a:lnSpc>
              <a:spcBef>
                <a:spcPts val="500"/>
              </a:spcBef>
            </a:pPr>
            <a:r>
              <a:rPr sz="1000" dirty="0">
                <a:solidFill>
                  <a:srgbClr val="292829"/>
                </a:solidFill>
                <a:latin typeface="Calibri"/>
                <a:cs typeface="Calibri"/>
              </a:rPr>
              <a:t>TAM</a:t>
            </a:r>
            <a:r>
              <a:rPr sz="1000" spc="30" dirty="0">
                <a:solidFill>
                  <a:srgbClr val="292829"/>
                </a:solidFill>
                <a:latin typeface="Calibri"/>
                <a:cs typeface="Calibri"/>
              </a:rPr>
              <a:t> </a:t>
            </a:r>
            <a:r>
              <a:rPr sz="1000" spc="-10" dirty="0">
                <a:solidFill>
                  <a:srgbClr val="292829"/>
                </a:solidFill>
                <a:latin typeface="Calibri"/>
                <a:cs typeface="Calibri"/>
              </a:rPr>
              <a:t>~$320B</a:t>
            </a:r>
            <a:r>
              <a:rPr sz="825" spc="-15" baseline="35353" dirty="0">
                <a:solidFill>
                  <a:srgbClr val="292829"/>
                </a:solidFill>
                <a:latin typeface="Calibri"/>
                <a:cs typeface="Calibri"/>
              </a:rPr>
              <a:t>1</a:t>
            </a:r>
            <a:endParaRPr sz="825" baseline="35353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506500" y="444084"/>
            <a:ext cx="4388485" cy="3718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ts val="2775"/>
              </a:lnSpc>
              <a:spcBef>
                <a:spcPts val="100"/>
              </a:spcBef>
            </a:pPr>
            <a:r>
              <a:rPr lang="en-US" dirty="0"/>
              <a:t>Industry Overview</a:t>
            </a:r>
          </a:p>
        </p:txBody>
      </p:sp>
      <p:grpSp>
        <p:nvGrpSpPr>
          <p:cNvPr id="17" name="object 17"/>
          <p:cNvGrpSpPr/>
          <p:nvPr/>
        </p:nvGrpSpPr>
        <p:grpSpPr>
          <a:xfrm>
            <a:off x="6093426" y="0"/>
            <a:ext cx="6099810" cy="6858000"/>
            <a:chOff x="6093426" y="0"/>
            <a:chExt cx="6099810" cy="68580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596" y="3429000"/>
              <a:ext cx="6096609" cy="34290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093422" y="12"/>
              <a:ext cx="3051810" cy="6858000"/>
            </a:xfrm>
            <a:custGeom>
              <a:avLst/>
              <a:gdLst/>
              <a:ahLst/>
              <a:cxnLst/>
              <a:rect l="l" t="t" r="r" b="b"/>
              <a:pathLst>
                <a:path w="3051809" h="6858000">
                  <a:moveTo>
                    <a:pt x="6350" y="0"/>
                  </a:moveTo>
                  <a:lnTo>
                    <a:pt x="0" y="0"/>
                  </a:lnTo>
                  <a:lnTo>
                    <a:pt x="0" y="6857987"/>
                  </a:lnTo>
                  <a:lnTo>
                    <a:pt x="6350" y="6857987"/>
                  </a:lnTo>
                  <a:lnTo>
                    <a:pt x="6350" y="0"/>
                  </a:lnTo>
                  <a:close/>
                </a:path>
                <a:path w="3051809" h="6858000">
                  <a:moveTo>
                    <a:pt x="3051327" y="3430574"/>
                  </a:moveTo>
                  <a:lnTo>
                    <a:pt x="3044977" y="3430574"/>
                  </a:lnTo>
                  <a:lnTo>
                    <a:pt x="3044977" y="6857987"/>
                  </a:lnTo>
                  <a:lnTo>
                    <a:pt x="3051327" y="6857987"/>
                  </a:lnTo>
                  <a:lnTo>
                    <a:pt x="3051327" y="3430574"/>
                  </a:lnTo>
                  <a:close/>
                </a:path>
              </a:pathLst>
            </a:custGeom>
            <a:solidFill>
              <a:srgbClr val="E3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466339" y="2997572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h="193675">
                  <a:moveTo>
                    <a:pt x="0" y="0"/>
                  </a:moveTo>
                  <a:lnTo>
                    <a:pt x="0" y="19315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69744" y="3094153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193154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66339" y="2997572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h="193675">
                  <a:moveTo>
                    <a:pt x="0" y="0"/>
                  </a:moveTo>
                  <a:lnTo>
                    <a:pt x="0" y="19315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69744" y="3094153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193154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27757" y="3436937"/>
              <a:ext cx="711200" cy="3421379"/>
            </a:xfrm>
            <a:custGeom>
              <a:avLst/>
              <a:gdLst/>
              <a:ahLst/>
              <a:cxnLst/>
              <a:rect l="l" t="t" r="r" b="b"/>
              <a:pathLst>
                <a:path w="711200" h="3421379">
                  <a:moveTo>
                    <a:pt x="710653" y="0"/>
                  </a:moveTo>
                  <a:lnTo>
                    <a:pt x="0" y="0"/>
                  </a:lnTo>
                  <a:lnTo>
                    <a:pt x="0" y="3421062"/>
                  </a:lnTo>
                  <a:lnTo>
                    <a:pt x="710653" y="3421062"/>
                  </a:lnTo>
                  <a:lnTo>
                    <a:pt x="710653" y="0"/>
                  </a:lnTo>
                  <a:close/>
                </a:path>
              </a:pathLst>
            </a:custGeom>
            <a:solidFill>
              <a:srgbClr val="E3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28233" y="1075736"/>
            <a:ext cx="272415" cy="1821180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ts val="930"/>
              </a:lnSpc>
              <a:spcBef>
                <a:spcPts val="90"/>
              </a:spcBef>
            </a:pPr>
            <a:r>
              <a:rPr sz="800" b="1" spc="60" dirty="0">
                <a:solidFill>
                  <a:srgbClr val="FFFFFF"/>
                </a:solidFill>
                <a:latin typeface="Calibri"/>
                <a:cs typeface="Calibri"/>
              </a:rPr>
              <a:t>PHOTON</a:t>
            </a:r>
            <a:endParaRPr sz="800" dirty="0">
              <a:latin typeface="Calibri"/>
              <a:cs typeface="Calibri"/>
            </a:endParaRPr>
          </a:p>
          <a:p>
            <a:pPr marL="12700">
              <a:lnSpc>
                <a:spcPts val="930"/>
              </a:lnSpc>
            </a:pPr>
            <a:r>
              <a:rPr sz="800" spc="80" dirty="0">
                <a:solidFill>
                  <a:srgbClr val="FFFFFF"/>
                </a:solidFill>
                <a:latin typeface="Calibri"/>
                <a:cs typeface="Calibri"/>
              </a:rPr>
              <a:t>ROCKET</a:t>
            </a:r>
            <a:r>
              <a:rPr sz="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70" dirty="0">
                <a:solidFill>
                  <a:srgbClr val="FFFFFF"/>
                </a:solidFill>
                <a:latin typeface="Calibri"/>
                <a:cs typeface="Calibri"/>
              </a:rPr>
              <a:t>LAB</a:t>
            </a:r>
            <a:r>
              <a:rPr sz="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sz="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65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659392" y="5282323"/>
            <a:ext cx="272415" cy="1011555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ts val="930"/>
              </a:lnSpc>
              <a:spcBef>
                <a:spcPts val="90"/>
              </a:spcBef>
            </a:pPr>
            <a:r>
              <a:rPr sz="800" b="1" spc="90" dirty="0">
                <a:solidFill>
                  <a:srgbClr val="FFFFFF"/>
                </a:solidFill>
                <a:latin typeface="Calibri"/>
                <a:cs typeface="Calibri"/>
              </a:rPr>
              <a:t>ELECTRON</a:t>
            </a:r>
            <a:r>
              <a:rPr sz="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b="1" spc="75" dirty="0">
                <a:solidFill>
                  <a:srgbClr val="FFFFFF"/>
                </a:solidFill>
                <a:latin typeface="Calibri"/>
                <a:cs typeface="Calibri"/>
              </a:rPr>
              <a:t>LIFT</a:t>
            </a:r>
            <a:r>
              <a:rPr sz="8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b="1" spc="65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930"/>
              </a:lnSpc>
            </a:pPr>
            <a:r>
              <a:rPr sz="800" spc="7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099780" y="2997572"/>
            <a:ext cx="6093460" cy="3590925"/>
            <a:chOff x="6099780" y="2997572"/>
            <a:chExt cx="6093460" cy="3590925"/>
          </a:xfrm>
        </p:grpSpPr>
        <p:sp>
          <p:nvSpPr>
            <p:cNvPr id="28" name="object 28"/>
            <p:cNvSpPr/>
            <p:nvPr/>
          </p:nvSpPr>
          <p:spPr>
            <a:xfrm>
              <a:off x="6466339" y="2997572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h="193675">
                  <a:moveTo>
                    <a:pt x="0" y="0"/>
                  </a:moveTo>
                  <a:lnTo>
                    <a:pt x="0" y="19315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69744" y="3094153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193154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97498" y="6394846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h="193675">
                  <a:moveTo>
                    <a:pt x="0" y="0"/>
                  </a:moveTo>
                  <a:lnTo>
                    <a:pt x="0" y="19315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700913" y="6491425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193154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99780" y="3425824"/>
              <a:ext cx="6093460" cy="6350"/>
            </a:xfrm>
            <a:custGeom>
              <a:avLst/>
              <a:gdLst/>
              <a:ahLst/>
              <a:cxnLst/>
              <a:rect l="l" t="t" r="r" b="b"/>
              <a:pathLst>
                <a:path w="6093459" h="6350">
                  <a:moveTo>
                    <a:pt x="6093412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6093412" y="6350"/>
                  </a:lnTo>
                  <a:lnTo>
                    <a:pt x="6093412" y="0"/>
                  </a:lnTo>
                  <a:close/>
                </a:path>
              </a:pathLst>
            </a:custGeom>
            <a:solidFill>
              <a:srgbClr val="E3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9">
            <a:extLst>
              <a:ext uri="{FF2B5EF4-FFF2-40B4-BE49-F238E27FC236}">
                <a16:creationId xmlns:a16="http://schemas.microsoft.com/office/drawing/2014/main" id="{7F98F759-1C64-271D-981F-D89A78AB3AA8}"/>
              </a:ext>
            </a:extLst>
          </p:cNvPr>
          <p:cNvSpPr txBox="1"/>
          <p:nvPr/>
        </p:nvSpPr>
        <p:spPr>
          <a:xfrm>
            <a:off x="403321" y="1033378"/>
            <a:ext cx="5387879" cy="520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 marR="30480" indent="-85090">
              <a:spcBef>
                <a:spcPts val="565"/>
              </a:spcBef>
            </a:pPr>
            <a:r>
              <a:rPr lang="en-US" sz="11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 Leveraging Electron, Neutron, and Photon technologies means tapping into a projected $1.4 trillion total addressable market by 2030 (up from $350 billion today)</a:t>
            </a:r>
            <a:endParaRPr sz="1100" i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175"/>
            <a:ext cx="12193270" cy="6854825"/>
          </a:xfrm>
          <a:custGeom>
            <a:avLst/>
            <a:gdLst/>
            <a:ahLst/>
            <a:cxnLst/>
            <a:rect l="l" t="t" r="r" b="b"/>
            <a:pathLst>
              <a:path w="12193270" h="6854825">
                <a:moveTo>
                  <a:pt x="12193206" y="0"/>
                </a:moveTo>
                <a:lnTo>
                  <a:pt x="0" y="0"/>
                </a:lnTo>
                <a:lnTo>
                  <a:pt x="0" y="6854825"/>
                </a:lnTo>
                <a:lnTo>
                  <a:pt x="12193206" y="6854825"/>
                </a:lnTo>
                <a:lnTo>
                  <a:pt x="12193206" y="0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2555" cy="6858000"/>
          </a:xfrm>
          <a:custGeom>
            <a:avLst/>
            <a:gdLst/>
            <a:ahLst/>
            <a:cxnLst/>
            <a:rect l="l" t="t" r="r" b="b"/>
            <a:pathLst>
              <a:path w="9012555" h="6858000">
                <a:moveTo>
                  <a:pt x="5168633" y="0"/>
                </a:moveTo>
                <a:lnTo>
                  <a:pt x="2394496" y="0"/>
                </a:lnTo>
                <a:lnTo>
                  <a:pt x="5189994" y="2692958"/>
                </a:lnTo>
                <a:lnTo>
                  <a:pt x="0" y="2692958"/>
                </a:lnTo>
                <a:lnTo>
                  <a:pt x="0" y="4718126"/>
                </a:lnTo>
                <a:lnTo>
                  <a:pt x="5259501" y="4718126"/>
                </a:lnTo>
                <a:lnTo>
                  <a:pt x="3038144" y="6858000"/>
                </a:lnTo>
                <a:lnTo>
                  <a:pt x="5736348" y="6858000"/>
                </a:lnTo>
                <a:lnTo>
                  <a:pt x="9012059" y="3702456"/>
                </a:lnTo>
                <a:lnTo>
                  <a:pt x="51686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527300" y="444084"/>
            <a:ext cx="73069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Company Overview (P1)</a:t>
            </a:r>
            <a:endParaRPr spc="990" dirty="0">
              <a:solidFill>
                <a:srgbClr val="E4382B"/>
              </a:solidFill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7607" y="0"/>
            <a:ext cx="3045599" cy="68580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9147594" y="4581613"/>
            <a:ext cx="607695" cy="2276475"/>
          </a:xfrm>
          <a:custGeom>
            <a:avLst/>
            <a:gdLst/>
            <a:ahLst/>
            <a:cxnLst/>
            <a:rect l="l" t="t" r="r" b="b"/>
            <a:pathLst>
              <a:path w="607695" h="2276475">
                <a:moveTo>
                  <a:pt x="607695" y="0"/>
                </a:moveTo>
                <a:lnTo>
                  <a:pt x="0" y="0"/>
                </a:lnTo>
                <a:lnTo>
                  <a:pt x="0" y="2276386"/>
                </a:lnTo>
                <a:lnTo>
                  <a:pt x="607695" y="2276386"/>
                </a:lnTo>
                <a:lnTo>
                  <a:pt x="607695" y="0"/>
                </a:lnTo>
                <a:close/>
              </a:path>
            </a:pathLst>
          </a:custGeom>
          <a:solidFill>
            <a:srgbClr val="E327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9327753" y="5201714"/>
            <a:ext cx="272415" cy="1104900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ts val="930"/>
              </a:lnSpc>
              <a:spcBef>
                <a:spcPts val="90"/>
              </a:spcBef>
            </a:pPr>
            <a:r>
              <a:rPr sz="800" b="1" spc="8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b="1" spc="9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b="1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930"/>
              </a:lnSpc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MAHIA,</a:t>
            </a:r>
            <a:r>
              <a:rPr sz="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Calibri"/>
                <a:cs typeface="Calibri"/>
              </a:rPr>
              <a:t>ZEALAND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141244" y="0"/>
            <a:ext cx="3052445" cy="6858000"/>
          </a:xfrm>
          <a:custGeom>
            <a:avLst/>
            <a:gdLst/>
            <a:ahLst/>
            <a:cxnLst/>
            <a:rect l="l" t="t" r="r" b="b"/>
            <a:pathLst>
              <a:path w="3052445" h="6858000">
                <a:moveTo>
                  <a:pt x="3051949" y="2289010"/>
                </a:moveTo>
                <a:lnTo>
                  <a:pt x="6350" y="2289010"/>
                </a:lnTo>
                <a:lnTo>
                  <a:pt x="6350" y="0"/>
                </a:lnTo>
                <a:lnTo>
                  <a:pt x="0" y="0"/>
                </a:lnTo>
                <a:lnTo>
                  <a:pt x="0" y="6858000"/>
                </a:lnTo>
                <a:lnTo>
                  <a:pt x="6350" y="6858000"/>
                </a:lnTo>
                <a:lnTo>
                  <a:pt x="6350" y="4581614"/>
                </a:lnTo>
                <a:lnTo>
                  <a:pt x="3051949" y="4581614"/>
                </a:lnTo>
                <a:lnTo>
                  <a:pt x="3051949" y="4575264"/>
                </a:lnTo>
                <a:lnTo>
                  <a:pt x="6350" y="4575264"/>
                </a:lnTo>
                <a:lnTo>
                  <a:pt x="6350" y="2295360"/>
                </a:lnTo>
                <a:lnTo>
                  <a:pt x="3051949" y="2295360"/>
                </a:lnTo>
                <a:lnTo>
                  <a:pt x="3051949" y="2289010"/>
                </a:lnTo>
                <a:close/>
              </a:path>
            </a:pathLst>
          </a:custGeom>
          <a:solidFill>
            <a:srgbClr val="E327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88203" y="0"/>
            <a:ext cx="605155" cy="2289175"/>
          </a:xfrm>
          <a:custGeom>
            <a:avLst/>
            <a:gdLst/>
            <a:ahLst/>
            <a:cxnLst/>
            <a:rect l="l" t="t" r="r" b="b"/>
            <a:pathLst>
              <a:path w="605154" h="2289175">
                <a:moveTo>
                  <a:pt x="0" y="0"/>
                </a:moveTo>
                <a:lnTo>
                  <a:pt x="0" y="2288997"/>
                </a:lnTo>
                <a:lnTo>
                  <a:pt x="604989" y="2288997"/>
                </a:lnTo>
                <a:lnTo>
                  <a:pt x="604989" y="0"/>
                </a:lnTo>
                <a:lnTo>
                  <a:pt x="0" y="0"/>
                </a:lnTo>
                <a:close/>
              </a:path>
            </a:pathLst>
          </a:custGeom>
          <a:solidFill>
            <a:srgbClr val="E327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758431" y="794116"/>
            <a:ext cx="272415" cy="1040130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ts val="930"/>
              </a:lnSpc>
              <a:spcBef>
                <a:spcPts val="90"/>
              </a:spcBef>
            </a:pPr>
            <a:r>
              <a:rPr sz="800" b="1" spc="90" dirty="0">
                <a:solidFill>
                  <a:srgbClr val="FFFFFF"/>
                </a:solidFill>
                <a:latin typeface="Calibri"/>
                <a:cs typeface="Calibri"/>
              </a:rPr>
              <a:t>ELECTRON</a:t>
            </a:r>
            <a:r>
              <a:rPr sz="8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b="1" spc="90" dirty="0">
                <a:solidFill>
                  <a:srgbClr val="FFFFFF"/>
                </a:solidFill>
                <a:latin typeface="Calibri"/>
                <a:cs typeface="Calibri"/>
              </a:rPr>
              <a:t>LIFT-</a:t>
            </a:r>
            <a:r>
              <a:rPr sz="800" b="1" spc="65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930"/>
              </a:lnSpc>
            </a:pPr>
            <a:r>
              <a:rPr sz="800" spc="7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878674" y="1935038"/>
            <a:ext cx="0" cy="193675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0"/>
                </a:moveTo>
                <a:lnTo>
                  <a:pt x="0" y="193154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782077" y="2031625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193154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448173" y="6444009"/>
            <a:ext cx="0" cy="193675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0"/>
                </a:moveTo>
                <a:lnTo>
                  <a:pt x="0" y="193154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351590" y="6540574"/>
            <a:ext cx="193675" cy="0"/>
          </a:xfrm>
          <a:custGeom>
            <a:avLst/>
            <a:gdLst/>
            <a:ahLst/>
            <a:cxnLst/>
            <a:rect l="l" t="t" r="r" b="b"/>
            <a:pathLst>
              <a:path w="193675">
                <a:moveTo>
                  <a:pt x="193154" y="0"/>
                </a:moveTo>
                <a:lnTo>
                  <a:pt x="0" y="0"/>
                </a:lnTo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92600" y="2212975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96" y="0"/>
                </a:lnTo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92600" y="3023152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96" y="0"/>
                </a:lnTo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2600" y="381514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96" y="0"/>
                </a:lnTo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92600" y="4607148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96" y="0"/>
                </a:lnTo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92600" y="5408147"/>
            <a:ext cx="251460" cy="0"/>
          </a:xfrm>
          <a:custGeom>
            <a:avLst/>
            <a:gdLst/>
            <a:ahLst/>
            <a:cxnLst/>
            <a:rect l="l" t="t" r="r" b="b"/>
            <a:pathLst>
              <a:path w="251460">
                <a:moveTo>
                  <a:pt x="0" y="0"/>
                </a:moveTo>
                <a:lnTo>
                  <a:pt x="251396" y="0"/>
                </a:lnTo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3172" y="182880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4">
                <a:moveTo>
                  <a:pt x="2886252" y="0"/>
                </a:move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lnTo>
                  <a:pt x="2886252" y="0"/>
                </a:lnTo>
                <a:close/>
              </a:path>
            </a:pathLst>
          </a:custGeom>
          <a:solidFill>
            <a:srgbClr val="ECE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3172" y="182880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4">
                <a:moveTo>
                  <a:pt x="3066249" y="179997"/>
                </a:moveTo>
                <a:lnTo>
                  <a:pt x="2886252" y="0"/>
                </a:ln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close/>
              </a:path>
            </a:pathLst>
          </a:custGeom>
          <a:ln w="6350">
            <a:solidFill>
              <a:srgbClr val="E43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3172" y="263615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4">
                <a:moveTo>
                  <a:pt x="2886252" y="0"/>
                </a:move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lnTo>
                  <a:pt x="2886252" y="0"/>
                </a:lnTo>
                <a:close/>
              </a:path>
            </a:pathLst>
          </a:custGeom>
          <a:solidFill>
            <a:srgbClr val="ECE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3172" y="263615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4">
                <a:moveTo>
                  <a:pt x="3066249" y="179997"/>
                </a:moveTo>
                <a:lnTo>
                  <a:pt x="2886252" y="0"/>
                </a:ln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close/>
              </a:path>
            </a:pathLst>
          </a:custGeom>
          <a:ln w="6350">
            <a:solidFill>
              <a:srgbClr val="E43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3172" y="342815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5">
                <a:moveTo>
                  <a:pt x="2886252" y="0"/>
                </a:move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lnTo>
                  <a:pt x="2886252" y="0"/>
                </a:lnTo>
                <a:close/>
              </a:path>
            </a:pathLst>
          </a:custGeom>
          <a:solidFill>
            <a:srgbClr val="ECE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43172" y="342815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5">
                <a:moveTo>
                  <a:pt x="3066249" y="179997"/>
                </a:moveTo>
                <a:lnTo>
                  <a:pt x="2886252" y="0"/>
                </a:ln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close/>
              </a:path>
            </a:pathLst>
          </a:custGeom>
          <a:ln w="6350">
            <a:solidFill>
              <a:srgbClr val="E43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3172" y="424715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5">
                <a:moveTo>
                  <a:pt x="2886252" y="0"/>
                </a:move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lnTo>
                  <a:pt x="2886252" y="0"/>
                </a:lnTo>
                <a:close/>
              </a:path>
            </a:pathLst>
          </a:custGeom>
          <a:solidFill>
            <a:srgbClr val="ECE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3172" y="424715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5">
                <a:moveTo>
                  <a:pt x="3066249" y="179997"/>
                </a:moveTo>
                <a:lnTo>
                  <a:pt x="2886252" y="0"/>
                </a:ln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close/>
              </a:path>
            </a:pathLst>
          </a:custGeom>
          <a:ln w="6350">
            <a:solidFill>
              <a:srgbClr val="E43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3172" y="503915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5">
                <a:moveTo>
                  <a:pt x="2886252" y="0"/>
                </a:move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lnTo>
                  <a:pt x="2886252" y="0"/>
                </a:lnTo>
                <a:close/>
              </a:path>
            </a:pathLst>
          </a:custGeom>
          <a:solidFill>
            <a:srgbClr val="ECED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3172" y="5039150"/>
            <a:ext cx="3066415" cy="721995"/>
          </a:xfrm>
          <a:custGeom>
            <a:avLst/>
            <a:gdLst/>
            <a:ahLst/>
            <a:cxnLst/>
            <a:rect l="l" t="t" r="r" b="b"/>
            <a:pathLst>
              <a:path w="3066415" h="721995">
                <a:moveTo>
                  <a:pt x="3066249" y="179997"/>
                </a:moveTo>
                <a:lnTo>
                  <a:pt x="2886252" y="0"/>
                </a:lnTo>
                <a:lnTo>
                  <a:pt x="0" y="0"/>
                </a:lnTo>
                <a:lnTo>
                  <a:pt x="0" y="721702"/>
                </a:lnTo>
                <a:lnTo>
                  <a:pt x="3066249" y="721702"/>
                </a:lnTo>
                <a:lnTo>
                  <a:pt x="3066249" y="179997"/>
                </a:lnTo>
                <a:close/>
              </a:path>
            </a:pathLst>
          </a:custGeom>
          <a:ln w="6350">
            <a:solidFill>
              <a:srgbClr val="E438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47176" y="1828800"/>
            <a:ext cx="4902200" cy="721995"/>
          </a:xfrm>
          <a:custGeom>
            <a:avLst/>
            <a:gdLst/>
            <a:ahLst/>
            <a:cxnLst/>
            <a:rect l="l" t="t" r="r" b="b"/>
            <a:pathLst>
              <a:path w="4902200" h="721994">
                <a:moveTo>
                  <a:pt x="4901653" y="179997"/>
                </a:moveTo>
                <a:lnTo>
                  <a:pt x="4721656" y="0"/>
                </a:lnTo>
                <a:lnTo>
                  <a:pt x="0" y="0"/>
                </a:lnTo>
                <a:lnTo>
                  <a:pt x="0" y="721702"/>
                </a:lnTo>
                <a:lnTo>
                  <a:pt x="4901653" y="721702"/>
                </a:lnTo>
                <a:lnTo>
                  <a:pt x="4901653" y="179997"/>
                </a:lnTo>
                <a:close/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47176" y="2631261"/>
            <a:ext cx="4902200" cy="721995"/>
          </a:xfrm>
          <a:custGeom>
            <a:avLst/>
            <a:gdLst/>
            <a:ahLst/>
            <a:cxnLst/>
            <a:rect l="l" t="t" r="r" b="b"/>
            <a:pathLst>
              <a:path w="4902200" h="721994">
                <a:moveTo>
                  <a:pt x="4901653" y="179997"/>
                </a:moveTo>
                <a:lnTo>
                  <a:pt x="4721656" y="0"/>
                </a:lnTo>
                <a:lnTo>
                  <a:pt x="0" y="0"/>
                </a:lnTo>
                <a:lnTo>
                  <a:pt x="0" y="721702"/>
                </a:lnTo>
                <a:lnTo>
                  <a:pt x="4901653" y="721702"/>
                </a:lnTo>
                <a:lnTo>
                  <a:pt x="4901653" y="179997"/>
                </a:lnTo>
                <a:close/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47176" y="3433720"/>
            <a:ext cx="4902200" cy="721995"/>
          </a:xfrm>
          <a:custGeom>
            <a:avLst/>
            <a:gdLst/>
            <a:ahLst/>
            <a:cxnLst/>
            <a:rect l="l" t="t" r="r" b="b"/>
            <a:pathLst>
              <a:path w="4902200" h="721995">
                <a:moveTo>
                  <a:pt x="4901653" y="179997"/>
                </a:moveTo>
                <a:lnTo>
                  <a:pt x="4721656" y="0"/>
                </a:lnTo>
                <a:lnTo>
                  <a:pt x="0" y="0"/>
                </a:lnTo>
                <a:lnTo>
                  <a:pt x="0" y="721702"/>
                </a:lnTo>
                <a:lnTo>
                  <a:pt x="4901653" y="721702"/>
                </a:lnTo>
                <a:lnTo>
                  <a:pt x="4901653" y="179997"/>
                </a:lnTo>
                <a:close/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747176" y="4236180"/>
            <a:ext cx="4902200" cy="721995"/>
          </a:xfrm>
          <a:custGeom>
            <a:avLst/>
            <a:gdLst/>
            <a:ahLst/>
            <a:cxnLst/>
            <a:rect l="l" t="t" r="r" b="b"/>
            <a:pathLst>
              <a:path w="4902200" h="721995">
                <a:moveTo>
                  <a:pt x="4901653" y="179997"/>
                </a:moveTo>
                <a:lnTo>
                  <a:pt x="4721656" y="0"/>
                </a:lnTo>
                <a:lnTo>
                  <a:pt x="0" y="0"/>
                </a:lnTo>
                <a:lnTo>
                  <a:pt x="0" y="721702"/>
                </a:lnTo>
                <a:lnTo>
                  <a:pt x="4901653" y="721702"/>
                </a:lnTo>
                <a:lnTo>
                  <a:pt x="4901653" y="179997"/>
                </a:lnTo>
                <a:close/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747176" y="5038641"/>
            <a:ext cx="4902200" cy="721995"/>
          </a:xfrm>
          <a:custGeom>
            <a:avLst/>
            <a:gdLst/>
            <a:ahLst/>
            <a:cxnLst/>
            <a:rect l="l" t="t" r="r" b="b"/>
            <a:pathLst>
              <a:path w="4902200" h="721995">
                <a:moveTo>
                  <a:pt x="4901653" y="179997"/>
                </a:moveTo>
                <a:lnTo>
                  <a:pt x="4721656" y="0"/>
                </a:lnTo>
                <a:lnTo>
                  <a:pt x="0" y="0"/>
                </a:lnTo>
                <a:lnTo>
                  <a:pt x="0" y="721702"/>
                </a:lnTo>
                <a:lnTo>
                  <a:pt x="4901653" y="721702"/>
                </a:lnTo>
                <a:lnTo>
                  <a:pt x="4901653" y="179997"/>
                </a:lnTo>
                <a:close/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41199" y="2024466"/>
            <a:ext cx="1520825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000" spc="215" dirty="0">
                <a:solidFill>
                  <a:srgbClr val="414042"/>
                </a:solidFill>
                <a:latin typeface="Verdana"/>
                <a:cs typeface="Verdana"/>
              </a:rPr>
              <a:t>Launch Systems – Business Segment #1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922699" y="2002378"/>
            <a:ext cx="4283710" cy="48731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915" marR="30480" lvl="7" indent="-171450"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Electron, with 33 successful launches, is the #2 most frequently launched U.S. rocket, achieving a 95% success rate</a:t>
            </a:r>
          </a:p>
          <a:p>
            <a:pPr marL="208915" marR="30480" indent="-17145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40% of revenue</a:t>
            </a:r>
            <a:endParaRPr sz="1000" dirty="0"/>
          </a:p>
        </p:txBody>
      </p:sp>
      <p:sp>
        <p:nvSpPr>
          <p:cNvPr id="46" name="object 46"/>
          <p:cNvSpPr txBox="1"/>
          <p:nvPr/>
        </p:nvSpPr>
        <p:spPr>
          <a:xfrm>
            <a:off x="741199" y="2833366"/>
            <a:ext cx="236791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000" spc="245" dirty="0">
                <a:solidFill>
                  <a:srgbClr val="414042"/>
                </a:solidFill>
                <a:latin typeface="Verdana"/>
                <a:cs typeface="Verdana"/>
              </a:rPr>
              <a:t>Space Systems – Business Segment #2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41199" y="3628513"/>
            <a:ext cx="153860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000" spc="290" dirty="0">
                <a:solidFill>
                  <a:srgbClr val="414042"/>
                </a:solidFill>
                <a:latin typeface="Verdana"/>
                <a:cs typeface="Verdana"/>
              </a:rPr>
              <a:t>Vertical Integration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41199" y="4424930"/>
            <a:ext cx="231838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000" spc="215" dirty="0">
                <a:solidFill>
                  <a:srgbClr val="414042"/>
                </a:solidFill>
                <a:latin typeface="Verdana"/>
                <a:cs typeface="Verdana"/>
              </a:rPr>
              <a:t>Launch Flexibility 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41199" y="5233793"/>
            <a:ext cx="146939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000" spc="260" dirty="0">
                <a:solidFill>
                  <a:srgbClr val="414042"/>
                </a:solidFill>
                <a:latin typeface="Verdana"/>
                <a:cs typeface="Verdana"/>
              </a:rPr>
              <a:t>Financial Highlights</a:t>
            </a:r>
            <a:endParaRPr sz="1000" dirty="0">
              <a:latin typeface="Verdana"/>
              <a:cs typeface="Verdana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22699" y="2787228"/>
            <a:ext cx="3786504" cy="356508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Photon platform and space components form Rocket Lab’s highest-margin segment, providing robust recurring revenue.</a:t>
            </a:r>
            <a:endParaRPr sz="1000" dirty="0"/>
          </a:p>
        </p:txBody>
      </p:sp>
      <p:sp>
        <p:nvSpPr>
          <p:cNvPr id="52" name="object 52"/>
          <p:cNvSpPr txBox="1"/>
          <p:nvPr/>
        </p:nvSpPr>
        <p:spPr>
          <a:xfrm>
            <a:off x="3922699" y="3512462"/>
            <a:ext cx="3254375" cy="510396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In-house manufacturing and proprietary technology offer Rocket Lab end-to-end solutions, creating operational efficiencies.</a:t>
            </a:r>
            <a:endParaRPr sz="1000" dirty="0"/>
          </a:p>
        </p:txBody>
      </p:sp>
      <p:sp>
        <p:nvSpPr>
          <p:cNvPr id="53" name="object 53"/>
          <p:cNvSpPr txBox="1"/>
          <p:nvPr/>
        </p:nvSpPr>
        <p:spPr>
          <a:xfrm>
            <a:off x="3922699" y="4310618"/>
            <a:ext cx="3710304" cy="510396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As the leading provider of dedicated small launches, Rocket Lab can launch from both hemispheres, offering unmatched scheduling and rapid launch capability.</a:t>
            </a:r>
            <a:endParaRPr sz="1000" dirty="0"/>
          </a:p>
        </p:txBody>
      </p:sp>
      <p:sp>
        <p:nvSpPr>
          <p:cNvPr id="54" name="object 54"/>
          <p:cNvSpPr txBox="1"/>
          <p:nvPr/>
        </p:nvSpPr>
        <p:spPr>
          <a:xfrm>
            <a:off x="3922699" y="5029200"/>
            <a:ext cx="4389120" cy="66428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380"/>
              </a:spcBef>
              <a:buFont typeface="Arial" panose="020B0604020202020204" pitchFamily="34" charset="0"/>
              <a:buChar char="•"/>
            </a:pPr>
            <a:r>
              <a:rPr lang="en-US" sz="1000" dirty="0"/>
              <a:t>Revenue Growth: 71% YoY growth to $106M. Gross Margin Expansion: Projected to rise from 15% to 25% by 2025. Backlog: Robust $1.07B, with 44% expected to convert within 12 months. Cash Position: $250M, supporting continued expansion.</a:t>
            </a:r>
            <a:endParaRPr sz="1000" dirty="0"/>
          </a:p>
        </p:txBody>
      </p:sp>
      <p:sp>
        <p:nvSpPr>
          <p:cNvPr id="56" name="object 56"/>
          <p:cNvSpPr txBox="1"/>
          <p:nvPr/>
        </p:nvSpPr>
        <p:spPr>
          <a:xfrm>
            <a:off x="521830" y="970592"/>
            <a:ext cx="5321300" cy="38862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360"/>
              </a:spcBef>
            </a:pPr>
            <a:r>
              <a:rPr sz="1300" spc="295" dirty="0">
                <a:solidFill>
                  <a:srgbClr val="808285"/>
                </a:solidFill>
                <a:latin typeface="Verdana"/>
                <a:cs typeface="Verdana"/>
              </a:rPr>
              <a:t>Uniquely</a:t>
            </a:r>
            <a:r>
              <a:rPr sz="1300" spc="65" dirty="0">
                <a:solidFill>
                  <a:srgbClr val="808285"/>
                </a:solidFill>
                <a:latin typeface="Verdana"/>
                <a:cs typeface="Verdana"/>
              </a:rPr>
              <a:t> </a:t>
            </a:r>
            <a:r>
              <a:rPr sz="1300" spc="345" dirty="0">
                <a:solidFill>
                  <a:srgbClr val="808285"/>
                </a:solidFill>
                <a:latin typeface="Verdana"/>
                <a:cs typeface="Verdana"/>
              </a:rPr>
              <a:t>compelling</a:t>
            </a:r>
            <a:r>
              <a:rPr sz="1300" spc="70" dirty="0">
                <a:solidFill>
                  <a:srgbClr val="808285"/>
                </a:solidFill>
                <a:latin typeface="Verdana"/>
                <a:cs typeface="Verdana"/>
              </a:rPr>
              <a:t> </a:t>
            </a:r>
            <a:r>
              <a:rPr sz="1300" spc="335" dirty="0">
                <a:solidFill>
                  <a:srgbClr val="808285"/>
                </a:solidFill>
                <a:latin typeface="Verdana"/>
                <a:cs typeface="Verdana"/>
              </a:rPr>
              <a:t>investment </a:t>
            </a:r>
            <a:r>
              <a:rPr sz="1300" spc="375" dirty="0">
                <a:solidFill>
                  <a:srgbClr val="808285"/>
                </a:solidFill>
                <a:latin typeface="Verdana"/>
                <a:cs typeface="Verdana"/>
              </a:rPr>
              <a:t>opportunity</a:t>
            </a:r>
            <a:r>
              <a:rPr sz="1300" spc="55" dirty="0">
                <a:solidFill>
                  <a:srgbClr val="808285"/>
                </a:solidFill>
                <a:latin typeface="Verdana"/>
                <a:cs typeface="Verdana"/>
              </a:rPr>
              <a:t> </a:t>
            </a:r>
            <a:r>
              <a:rPr sz="1300" spc="175" dirty="0">
                <a:solidFill>
                  <a:srgbClr val="808285"/>
                </a:solidFill>
                <a:latin typeface="Verdana"/>
                <a:cs typeface="Verdana"/>
              </a:rPr>
              <a:t>in</a:t>
            </a:r>
            <a:r>
              <a:rPr sz="1300" spc="55" dirty="0">
                <a:solidFill>
                  <a:srgbClr val="808285"/>
                </a:solidFill>
                <a:latin typeface="Verdana"/>
                <a:cs typeface="Verdana"/>
              </a:rPr>
              <a:t> </a:t>
            </a:r>
            <a:r>
              <a:rPr sz="1300" spc="455" dirty="0">
                <a:solidFill>
                  <a:srgbClr val="808285"/>
                </a:solidFill>
                <a:latin typeface="Verdana"/>
                <a:cs typeface="Verdana"/>
              </a:rPr>
              <a:t>a</a:t>
            </a:r>
            <a:r>
              <a:rPr sz="1300" spc="55" dirty="0">
                <a:solidFill>
                  <a:srgbClr val="808285"/>
                </a:solidFill>
                <a:latin typeface="Verdana"/>
                <a:cs typeface="Verdana"/>
              </a:rPr>
              <a:t> </a:t>
            </a:r>
            <a:r>
              <a:rPr sz="1300" spc="370" dirty="0">
                <a:solidFill>
                  <a:srgbClr val="808285"/>
                </a:solidFill>
                <a:latin typeface="Verdana"/>
                <a:cs typeface="Verdana"/>
              </a:rPr>
              <a:t>generational</a:t>
            </a:r>
            <a:r>
              <a:rPr sz="1300" spc="55" dirty="0">
                <a:solidFill>
                  <a:srgbClr val="808285"/>
                </a:solidFill>
                <a:latin typeface="Verdana"/>
                <a:cs typeface="Verdana"/>
              </a:rPr>
              <a:t> </a:t>
            </a:r>
            <a:r>
              <a:rPr sz="1300" spc="320" dirty="0">
                <a:solidFill>
                  <a:srgbClr val="808285"/>
                </a:solidFill>
                <a:latin typeface="Verdana"/>
                <a:cs typeface="Verdana"/>
              </a:rPr>
              <a:t>space</a:t>
            </a:r>
            <a:r>
              <a:rPr sz="1300" spc="55" dirty="0">
                <a:solidFill>
                  <a:srgbClr val="808285"/>
                </a:solidFill>
                <a:latin typeface="Verdana"/>
                <a:cs typeface="Verdana"/>
              </a:rPr>
              <a:t> </a:t>
            </a:r>
            <a:r>
              <a:rPr sz="1300" spc="405" dirty="0">
                <a:solidFill>
                  <a:srgbClr val="808285"/>
                </a:solidFill>
                <a:latin typeface="Verdana"/>
                <a:cs typeface="Verdana"/>
              </a:rPr>
              <a:t>leader</a:t>
            </a:r>
            <a:endParaRPr sz="1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47A033B-A717-8E36-774F-298AF6C60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316C3E0-0FB3-A3F0-FFE0-D0AF116616EB}"/>
              </a:ext>
            </a:extLst>
          </p:cNvPr>
          <p:cNvSpPr/>
          <p:nvPr/>
        </p:nvSpPr>
        <p:spPr>
          <a:xfrm>
            <a:off x="0" y="3175"/>
            <a:ext cx="12193270" cy="6854825"/>
          </a:xfrm>
          <a:custGeom>
            <a:avLst/>
            <a:gdLst/>
            <a:ahLst/>
            <a:cxnLst/>
            <a:rect l="l" t="t" r="r" b="b"/>
            <a:pathLst>
              <a:path w="12193270" h="6854825">
                <a:moveTo>
                  <a:pt x="12193206" y="0"/>
                </a:moveTo>
                <a:lnTo>
                  <a:pt x="0" y="0"/>
                </a:lnTo>
                <a:lnTo>
                  <a:pt x="0" y="6854825"/>
                </a:lnTo>
                <a:lnTo>
                  <a:pt x="12193206" y="6854825"/>
                </a:lnTo>
                <a:lnTo>
                  <a:pt x="12193206" y="0"/>
                </a:lnTo>
                <a:close/>
              </a:path>
            </a:pathLst>
          </a:custGeom>
          <a:solidFill>
            <a:srgbClr val="F1F1F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>
            <a:extLst>
              <a:ext uri="{FF2B5EF4-FFF2-40B4-BE49-F238E27FC236}">
                <a16:creationId xmlns:a16="http://schemas.microsoft.com/office/drawing/2014/main" id="{3BF43A75-B9E5-B10B-2A3D-30498D8627C8}"/>
              </a:ext>
            </a:extLst>
          </p:cNvPr>
          <p:cNvGrpSpPr/>
          <p:nvPr/>
        </p:nvGrpSpPr>
        <p:grpSpPr>
          <a:xfrm>
            <a:off x="0" y="0"/>
            <a:ext cx="9012555" cy="6858000"/>
            <a:chOff x="0" y="0"/>
            <a:chExt cx="9012555" cy="6858000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AB188D2-9BE1-2C89-8619-B3B954778F11}"/>
                </a:ext>
              </a:extLst>
            </p:cNvPr>
            <p:cNvSpPr/>
            <p:nvPr/>
          </p:nvSpPr>
          <p:spPr>
            <a:xfrm>
              <a:off x="0" y="0"/>
              <a:ext cx="9012555" cy="6858000"/>
            </a:xfrm>
            <a:custGeom>
              <a:avLst/>
              <a:gdLst/>
              <a:ahLst/>
              <a:cxnLst/>
              <a:rect l="l" t="t" r="r" b="b"/>
              <a:pathLst>
                <a:path w="9012555" h="6858000">
                  <a:moveTo>
                    <a:pt x="5168633" y="0"/>
                  </a:moveTo>
                  <a:lnTo>
                    <a:pt x="2394496" y="0"/>
                  </a:lnTo>
                  <a:lnTo>
                    <a:pt x="5189994" y="2692958"/>
                  </a:lnTo>
                  <a:lnTo>
                    <a:pt x="0" y="2692958"/>
                  </a:lnTo>
                  <a:lnTo>
                    <a:pt x="0" y="4718126"/>
                  </a:lnTo>
                  <a:lnTo>
                    <a:pt x="5259501" y="4718126"/>
                  </a:lnTo>
                  <a:lnTo>
                    <a:pt x="3038144" y="6858000"/>
                  </a:lnTo>
                  <a:lnTo>
                    <a:pt x="5736348" y="6858000"/>
                  </a:lnTo>
                  <a:lnTo>
                    <a:pt x="9012059" y="3702456"/>
                  </a:lnTo>
                  <a:lnTo>
                    <a:pt x="516863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B58FA90E-4A71-9207-63E2-97085A6D7FA6}"/>
                </a:ext>
              </a:extLst>
            </p:cNvPr>
            <p:cNvSpPr/>
            <p:nvPr/>
          </p:nvSpPr>
          <p:spPr>
            <a:xfrm>
              <a:off x="3492600" y="1965002"/>
              <a:ext cx="251460" cy="0"/>
            </a:xfrm>
            <a:custGeom>
              <a:avLst/>
              <a:gdLst/>
              <a:ahLst/>
              <a:cxnLst/>
              <a:rect l="l" t="t" r="r" b="b"/>
              <a:pathLst>
                <a:path w="251460">
                  <a:moveTo>
                    <a:pt x="0" y="0"/>
                  </a:moveTo>
                  <a:lnTo>
                    <a:pt x="251396" y="0"/>
                  </a:lnTo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EC131E8-0910-F849-655E-B3598C4E3A56}"/>
                </a:ext>
              </a:extLst>
            </p:cNvPr>
            <p:cNvSpPr/>
            <p:nvPr/>
          </p:nvSpPr>
          <p:spPr>
            <a:xfrm>
              <a:off x="3492600" y="2775179"/>
              <a:ext cx="251460" cy="0"/>
            </a:xfrm>
            <a:custGeom>
              <a:avLst/>
              <a:gdLst/>
              <a:ahLst/>
              <a:cxnLst/>
              <a:rect l="l" t="t" r="r" b="b"/>
              <a:pathLst>
                <a:path w="251460">
                  <a:moveTo>
                    <a:pt x="0" y="0"/>
                  </a:moveTo>
                  <a:lnTo>
                    <a:pt x="251396" y="0"/>
                  </a:lnTo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C9EEA0D-BEDF-C360-2223-E80040F0DEB8}"/>
                </a:ext>
              </a:extLst>
            </p:cNvPr>
            <p:cNvSpPr/>
            <p:nvPr/>
          </p:nvSpPr>
          <p:spPr>
            <a:xfrm>
              <a:off x="3492600" y="3567174"/>
              <a:ext cx="251460" cy="0"/>
            </a:xfrm>
            <a:custGeom>
              <a:avLst/>
              <a:gdLst/>
              <a:ahLst/>
              <a:cxnLst/>
              <a:rect l="l" t="t" r="r" b="b"/>
              <a:pathLst>
                <a:path w="251460">
                  <a:moveTo>
                    <a:pt x="0" y="0"/>
                  </a:moveTo>
                  <a:lnTo>
                    <a:pt x="251396" y="0"/>
                  </a:lnTo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2F995B08-1192-4BDD-26B7-ED9B92C388B7}"/>
                </a:ext>
              </a:extLst>
            </p:cNvPr>
            <p:cNvSpPr/>
            <p:nvPr/>
          </p:nvSpPr>
          <p:spPr>
            <a:xfrm>
              <a:off x="3492600" y="4359175"/>
              <a:ext cx="251460" cy="0"/>
            </a:xfrm>
            <a:custGeom>
              <a:avLst/>
              <a:gdLst/>
              <a:ahLst/>
              <a:cxnLst/>
              <a:rect l="l" t="t" r="r" b="b"/>
              <a:pathLst>
                <a:path w="251460">
                  <a:moveTo>
                    <a:pt x="0" y="0"/>
                  </a:moveTo>
                  <a:lnTo>
                    <a:pt x="251396" y="0"/>
                  </a:lnTo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62550B95-6B77-882D-34EA-BBA8DB5A477E}"/>
                </a:ext>
              </a:extLst>
            </p:cNvPr>
            <p:cNvSpPr/>
            <p:nvPr/>
          </p:nvSpPr>
          <p:spPr>
            <a:xfrm>
              <a:off x="3492600" y="5160174"/>
              <a:ext cx="251460" cy="0"/>
            </a:xfrm>
            <a:custGeom>
              <a:avLst/>
              <a:gdLst/>
              <a:ahLst/>
              <a:cxnLst/>
              <a:rect l="l" t="t" r="r" b="b"/>
              <a:pathLst>
                <a:path w="251460">
                  <a:moveTo>
                    <a:pt x="0" y="0"/>
                  </a:moveTo>
                  <a:lnTo>
                    <a:pt x="251396" y="0"/>
                  </a:lnTo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>
              <a:extLst>
                <a:ext uri="{FF2B5EF4-FFF2-40B4-BE49-F238E27FC236}">
                  <a16:creationId xmlns:a16="http://schemas.microsoft.com/office/drawing/2014/main" id="{97D4E1F8-A19A-6BC1-2B68-A2244F8C17AB}"/>
                </a:ext>
              </a:extLst>
            </p:cNvPr>
            <p:cNvSpPr/>
            <p:nvPr/>
          </p:nvSpPr>
          <p:spPr>
            <a:xfrm>
              <a:off x="3492600" y="5936828"/>
              <a:ext cx="251460" cy="0"/>
            </a:xfrm>
            <a:custGeom>
              <a:avLst/>
              <a:gdLst/>
              <a:ahLst/>
              <a:cxnLst/>
              <a:rect l="l" t="t" r="r" b="b"/>
              <a:pathLst>
                <a:path w="251460">
                  <a:moveTo>
                    <a:pt x="0" y="0"/>
                  </a:moveTo>
                  <a:lnTo>
                    <a:pt x="251396" y="0"/>
                  </a:lnTo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>
            <a:extLst>
              <a:ext uri="{FF2B5EF4-FFF2-40B4-BE49-F238E27FC236}">
                <a16:creationId xmlns:a16="http://schemas.microsoft.com/office/drawing/2014/main" id="{49644265-1B47-B086-58B1-0F037C465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7300" y="304800"/>
            <a:ext cx="730694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Company Overview (P2)</a:t>
            </a:r>
            <a:endParaRPr spc="990" dirty="0">
              <a:solidFill>
                <a:srgbClr val="E4382B"/>
              </a:solidFill>
            </a:endParaRPr>
          </a:p>
        </p:txBody>
      </p:sp>
      <p:grpSp>
        <p:nvGrpSpPr>
          <p:cNvPr id="12" name="object 12">
            <a:extLst>
              <a:ext uri="{FF2B5EF4-FFF2-40B4-BE49-F238E27FC236}">
                <a16:creationId xmlns:a16="http://schemas.microsoft.com/office/drawing/2014/main" id="{DDD91446-FE71-539A-C2E2-E474F8C1232B}"/>
              </a:ext>
            </a:extLst>
          </p:cNvPr>
          <p:cNvGrpSpPr/>
          <p:nvPr/>
        </p:nvGrpSpPr>
        <p:grpSpPr>
          <a:xfrm>
            <a:off x="9147594" y="0"/>
            <a:ext cx="3046095" cy="6858000"/>
            <a:chOff x="9147594" y="0"/>
            <a:chExt cx="3046095" cy="6858000"/>
          </a:xfrm>
        </p:grpSpPr>
        <p:pic>
          <p:nvPicPr>
            <p:cNvPr id="13" name="object 13">
              <a:extLst>
                <a:ext uri="{FF2B5EF4-FFF2-40B4-BE49-F238E27FC236}">
                  <a16:creationId xmlns:a16="http://schemas.microsoft.com/office/drawing/2014/main" id="{748B5A4D-49C8-07E8-89E5-A2921FF51CB5}"/>
                </a:ext>
              </a:extLst>
            </p:cNvPr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7607" y="0"/>
              <a:ext cx="3045599" cy="6858000"/>
            </a:xfrm>
            <a:prstGeom prst="rect">
              <a:avLst/>
            </a:prstGeom>
          </p:spPr>
        </p:pic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886D3247-9BF3-26B2-E975-76BE8B6F441A}"/>
                </a:ext>
              </a:extLst>
            </p:cNvPr>
            <p:cNvSpPr/>
            <p:nvPr/>
          </p:nvSpPr>
          <p:spPr>
            <a:xfrm>
              <a:off x="9147594" y="4581613"/>
              <a:ext cx="607695" cy="2276475"/>
            </a:xfrm>
            <a:custGeom>
              <a:avLst/>
              <a:gdLst/>
              <a:ahLst/>
              <a:cxnLst/>
              <a:rect l="l" t="t" r="r" b="b"/>
              <a:pathLst>
                <a:path w="607695" h="2276475">
                  <a:moveTo>
                    <a:pt x="607695" y="0"/>
                  </a:moveTo>
                  <a:lnTo>
                    <a:pt x="0" y="0"/>
                  </a:lnTo>
                  <a:lnTo>
                    <a:pt x="0" y="2276386"/>
                  </a:lnTo>
                  <a:lnTo>
                    <a:pt x="607695" y="2276386"/>
                  </a:lnTo>
                  <a:lnTo>
                    <a:pt x="607695" y="0"/>
                  </a:lnTo>
                  <a:close/>
                </a:path>
              </a:pathLst>
            </a:custGeom>
            <a:solidFill>
              <a:srgbClr val="E3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3FF809D0-BEA6-0864-1968-2348544E283F}"/>
              </a:ext>
            </a:extLst>
          </p:cNvPr>
          <p:cNvSpPr txBox="1"/>
          <p:nvPr/>
        </p:nvSpPr>
        <p:spPr>
          <a:xfrm>
            <a:off x="9327753" y="5201714"/>
            <a:ext cx="272415" cy="1104900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ts val="930"/>
              </a:lnSpc>
              <a:spcBef>
                <a:spcPts val="90"/>
              </a:spcBef>
            </a:pPr>
            <a:r>
              <a:rPr sz="800" b="1" spc="85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b="1" spc="90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800" b="1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b="1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930"/>
              </a:lnSpc>
            </a:pPr>
            <a:r>
              <a:rPr sz="800" dirty="0">
                <a:solidFill>
                  <a:srgbClr val="FFFFFF"/>
                </a:solidFill>
                <a:latin typeface="Calibri"/>
                <a:cs typeface="Calibri"/>
              </a:rPr>
              <a:t>MAHIA,</a:t>
            </a:r>
            <a:r>
              <a:rPr sz="80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Calibri"/>
                <a:cs typeface="Calibri"/>
              </a:rPr>
              <a:t>NEW</a:t>
            </a:r>
            <a:r>
              <a:rPr sz="800" spc="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60" dirty="0">
                <a:solidFill>
                  <a:srgbClr val="FFFFFF"/>
                </a:solidFill>
                <a:latin typeface="Calibri"/>
                <a:cs typeface="Calibri"/>
              </a:rPr>
              <a:t>ZEALAND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6" name="object 16">
            <a:extLst>
              <a:ext uri="{FF2B5EF4-FFF2-40B4-BE49-F238E27FC236}">
                <a16:creationId xmlns:a16="http://schemas.microsoft.com/office/drawing/2014/main" id="{BFD8AE96-C6DB-1699-B0ED-967D4C745C9B}"/>
              </a:ext>
            </a:extLst>
          </p:cNvPr>
          <p:cNvGrpSpPr/>
          <p:nvPr/>
        </p:nvGrpSpPr>
        <p:grpSpPr>
          <a:xfrm>
            <a:off x="9141252" y="0"/>
            <a:ext cx="3052445" cy="6858000"/>
            <a:chOff x="9141252" y="0"/>
            <a:chExt cx="3052445" cy="6858000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AD393543-3D09-D938-51AE-32EB17AD1053}"/>
                </a:ext>
              </a:extLst>
            </p:cNvPr>
            <p:cNvSpPr/>
            <p:nvPr/>
          </p:nvSpPr>
          <p:spPr>
            <a:xfrm>
              <a:off x="9141244" y="0"/>
              <a:ext cx="3052445" cy="6858000"/>
            </a:xfrm>
            <a:custGeom>
              <a:avLst/>
              <a:gdLst/>
              <a:ahLst/>
              <a:cxnLst/>
              <a:rect l="l" t="t" r="r" b="b"/>
              <a:pathLst>
                <a:path w="3052445" h="6858000">
                  <a:moveTo>
                    <a:pt x="3051949" y="2289010"/>
                  </a:moveTo>
                  <a:lnTo>
                    <a:pt x="6350" y="2289010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6858000"/>
                  </a:lnTo>
                  <a:lnTo>
                    <a:pt x="6350" y="6858000"/>
                  </a:lnTo>
                  <a:lnTo>
                    <a:pt x="6350" y="4581614"/>
                  </a:lnTo>
                  <a:lnTo>
                    <a:pt x="3051949" y="4581614"/>
                  </a:lnTo>
                  <a:lnTo>
                    <a:pt x="3051949" y="4575264"/>
                  </a:lnTo>
                  <a:lnTo>
                    <a:pt x="6350" y="4575264"/>
                  </a:lnTo>
                  <a:lnTo>
                    <a:pt x="6350" y="2295360"/>
                  </a:lnTo>
                  <a:lnTo>
                    <a:pt x="3051949" y="2295360"/>
                  </a:lnTo>
                  <a:lnTo>
                    <a:pt x="3051949" y="2289010"/>
                  </a:lnTo>
                  <a:close/>
                </a:path>
              </a:pathLst>
            </a:custGeom>
            <a:solidFill>
              <a:srgbClr val="E3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37AB9A88-3AB0-6236-64E5-0A113E1771EE}"/>
                </a:ext>
              </a:extLst>
            </p:cNvPr>
            <p:cNvSpPr/>
            <p:nvPr/>
          </p:nvSpPr>
          <p:spPr>
            <a:xfrm>
              <a:off x="11588203" y="0"/>
              <a:ext cx="605155" cy="2289175"/>
            </a:xfrm>
            <a:custGeom>
              <a:avLst/>
              <a:gdLst/>
              <a:ahLst/>
              <a:cxnLst/>
              <a:rect l="l" t="t" r="r" b="b"/>
              <a:pathLst>
                <a:path w="605154" h="2289175">
                  <a:moveTo>
                    <a:pt x="0" y="0"/>
                  </a:moveTo>
                  <a:lnTo>
                    <a:pt x="0" y="2288997"/>
                  </a:lnTo>
                  <a:lnTo>
                    <a:pt x="604989" y="2288997"/>
                  </a:lnTo>
                  <a:lnTo>
                    <a:pt x="6049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>
            <a:extLst>
              <a:ext uri="{FF2B5EF4-FFF2-40B4-BE49-F238E27FC236}">
                <a16:creationId xmlns:a16="http://schemas.microsoft.com/office/drawing/2014/main" id="{5F9C59A5-3A20-3141-F6DE-58B5F0965F0C}"/>
              </a:ext>
            </a:extLst>
          </p:cNvPr>
          <p:cNvSpPr txBox="1"/>
          <p:nvPr/>
        </p:nvSpPr>
        <p:spPr>
          <a:xfrm>
            <a:off x="11758431" y="794116"/>
            <a:ext cx="272415" cy="1040130"/>
          </a:xfrm>
          <a:prstGeom prst="rect">
            <a:avLst/>
          </a:prstGeom>
        </p:spPr>
        <p:txBody>
          <a:bodyPr vert="vert270" wrap="square" lIns="0" tIns="11430" rIns="0" bIns="0" rtlCol="0">
            <a:spAutoFit/>
          </a:bodyPr>
          <a:lstStyle/>
          <a:p>
            <a:pPr marL="12700">
              <a:lnSpc>
                <a:spcPts val="930"/>
              </a:lnSpc>
              <a:spcBef>
                <a:spcPts val="90"/>
              </a:spcBef>
            </a:pPr>
            <a:r>
              <a:rPr sz="800" b="1" spc="90" dirty="0">
                <a:solidFill>
                  <a:srgbClr val="FFFFFF"/>
                </a:solidFill>
                <a:latin typeface="Calibri"/>
                <a:cs typeface="Calibri"/>
              </a:rPr>
              <a:t>ELECTRON</a:t>
            </a:r>
            <a:r>
              <a:rPr sz="800" b="1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b="1" spc="90" dirty="0">
                <a:solidFill>
                  <a:srgbClr val="FFFFFF"/>
                </a:solidFill>
                <a:latin typeface="Calibri"/>
                <a:cs typeface="Calibri"/>
              </a:rPr>
              <a:t>LIFT-</a:t>
            </a:r>
            <a:r>
              <a:rPr sz="800" b="1" spc="65" dirty="0">
                <a:solidFill>
                  <a:srgbClr val="FFFFFF"/>
                </a:solidFill>
                <a:latin typeface="Calibri"/>
                <a:cs typeface="Calibri"/>
              </a:rPr>
              <a:t>OFF</a:t>
            </a:r>
            <a:endParaRPr sz="800">
              <a:latin typeface="Calibri"/>
              <a:cs typeface="Calibri"/>
            </a:endParaRPr>
          </a:p>
          <a:p>
            <a:pPr marL="12700">
              <a:lnSpc>
                <a:spcPts val="930"/>
              </a:lnSpc>
            </a:pPr>
            <a:r>
              <a:rPr sz="800" spc="70" dirty="0">
                <a:solidFill>
                  <a:srgbClr val="FFFFFF"/>
                </a:solidFill>
                <a:latin typeface="Calibri"/>
                <a:cs typeface="Calibri"/>
              </a:rPr>
              <a:t>LAUNCH</a:t>
            </a:r>
            <a:r>
              <a:rPr sz="800" spc="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75" dirty="0">
                <a:solidFill>
                  <a:srgbClr val="FFFFFF"/>
                </a:solidFill>
                <a:latin typeface="Calibri"/>
                <a:cs typeface="Calibri"/>
              </a:rPr>
              <a:t>COMPLEX</a:t>
            </a:r>
            <a:r>
              <a:rPr sz="80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0" name="object 20">
            <a:extLst>
              <a:ext uri="{FF2B5EF4-FFF2-40B4-BE49-F238E27FC236}">
                <a16:creationId xmlns:a16="http://schemas.microsoft.com/office/drawing/2014/main" id="{F15B962A-5343-93D4-1D1C-693761ABE1AD}"/>
              </a:ext>
            </a:extLst>
          </p:cNvPr>
          <p:cNvGrpSpPr/>
          <p:nvPr/>
        </p:nvGrpSpPr>
        <p:grpSpPr>
          <a:xfrm>
            <a:off x="9351590" y="1935038"/>
            <a:ext cx="2623820" cy="4702175"/>
            <a:chOff x="9351590" y="1935038"/>
            <a:chExt cx="2623820" cy="4702175"/>
          </a:xfrm>
        </p:grpSpPr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1B6BD7E5-EAAB-8F2B-9FBF-BD100C672228}"/>
                </a:ext>
              </a:extLst>
            </p:cNvPr>
            <p:cNvSpPr/>
            <p:nvPr/>
          </p:nvSpPr>
          <p:spPr>
            <a:xfrm>
              <a:off x="11878674" y="1935038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h="193675">
                  <a:moveTo>
                    <a:pt x="0" y="0"/>
                  </a:moveTo>
                  <a:lnTo>
                    <a:pt x="0" y="19315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>
              <a:extLst>
                <a:ext uri="{FF2B5EF4-FFF2-40B4-BE49-F238E27FC236}">
                  <a16:creationId xmlns:a16="http://schemas.microsoft.com/office/drawing/2014/main" id="{1CD5ABAF-21ED-DC08-CEC9-DFA7906FF06A}"/>
                </a:ext>
              </a:extLst>
            </p:cNvPr>
            <p:cNvSpPr/>
            <p:nvPr/>
          </p:nvSpPr>
          <p:spPr>
            <a:xfrm>
              <a:off x="11782077" y="2031625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193154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>
              <a:extLst>
                <a:ext uri="{FF2B5EF4-FFF2-40B4-BE49-F238E27FC236}">
                  <a16:creationId xmlns:a16="http://schemas.microsoft.com/office/drawing/2014/main" id="{9366D739-9F10-F205-DE48-607D4856427B}"/>
                </a:ext>
              </a:extLst>
            </p:cNvPr>
            <p:cNvSpPr/>
            <p:nvPr/>
          </p:nvSpPr>
          <p:spPr>
            <a:xfrm>
              <a:off x="9448173" y="6444009"/>
              <a:ext cx="0" cy="193675"/>
            </a:xfrm>
            <a:custGeom>
              <a:avLst/>
              <a:gdLst/>
              <a:ahLst/>
              <a:cxnLst/>
              <a:rect l="l" t="t" r="r" b="b"/>
              <a:pathLst>
                <a:path h="193675">
                  <a:moveTo>
                    <a:pt x="0" y="0"/>
                  </a:moveTo>
                  <a:lnTo>
                    <a:pt x="0" y="193154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410C51D1-E348-2505-F845-0D6A5B814B5E}"/>
                </a:ext>
              </a:extLst>
            </p:cNvPr>
            <p:cNvSpPr/>
            <p:nvPr/>
          </p:nvSpPr>
          <p:spPr>
            <a:xfrm>
              <a:off x="9351590" y="6540574"/>
              <a:ext cx="193675" cy="0"/>
            </a:xfrm>
            <a:custGeom>
              <a:avLst/>
              <a:gdLst/>
              <a:ahLst/>
              <a:cxnLst/>
              <a:rect l="l" t="t" r="r" b="b"/>
              <a:pathLst>
                <a:path w="193675">
                  <a:moveTo>
                    <a:pt x="193154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A912141-59C7-B085-ABD9-B58CEBCB19FC}"/>
              </a:ext>
            </a:extLst>
          </p:cNvPr>
          <p:cNvGrpSpPr/>
          <p:nvPr/>
        </p:nvGrpSpPr>
        <p:grpSpPr>
          <a:xfrm>
            <a:off x="521830" y="838200"/>
            <a:ext cx="8127546" cy="2937150"/>
            <a:chOff x="521830" y="970592"/>
            <a:chExt cx="8127546" cy="2937150"/>
          </a:xfrm>
        </p:grpSpPr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8FF8BB66-EEE3-44E7-5A0B-F622E45022FA}"/>
                </a:ext>
              </a:extLst>
            </p:cNvPr>
            <p:cNvSpPr/>
            <p:nvPr/>
          </p:nvSpPr>
          <p:spPr>
            <a:xfrm>
              <a:off x="543172" y="1580827"/>
              <a:ext cx="3066415" cy="721995"/>
            </a:xfrm>
            <a:custGeom>
              <a:avLst/>
              <a:gdLst/>
              <a:ahLst/>
              <a:cxnLst/>
              <a:rect l="l" t="t" r="r" b="b"/>
              <a:pathLst>
                <a:path w="3066415" h="721994">
                  <a:moveTo>
                    <a:pt x="2886252" y="0"/>
                  </a:moveTo>
                  <a:lnTo>
                    <a:pt x="0" y="0"/>
                  </a:lnTo>
                  <a:lnTo>
                    <a:pt x="0" y="721702"/>
                  </a:lnTo>
                  <a:lnTo>
                    <a:pt x="3066249" y="721702"/>
                  </a:lnTo>
                  <a:lnTo>
                    <a:pt x="3066249" y="179997"/>
                  </a:lnTo>
                  <a:lnTo>
                    <a:pt x="2886252" y="0"/>
                  </a:lnTo>
                  <a:close/>
                </a:path>
              </a:pathLst>
            </a:custGeom>
            <a:solidFill>
              <a:srgbClr val="EC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20BBFD7D-8615-DC62-F49D-B78435776CA9}"/>
                </a:ext>
              </a:extLst>
            </p:cNvPr>
            <p:cNvSpPr/>
            <p:nvPr/>
          </p:nvSpPr>
          <p:spPr>
            <a:xfrm>
              <a:off x="543172" y="1580827"/>
              <a:ext cx="3066415" cy="721995"/>
            </a:xfrm>
            <a:custGeom>
              <a:avLst/>
              <a:gdLst/>
              <a:ahLst/>
              <a:cxnLst/>
              <a:rect l="l" t="t" r="r" b="b"/>
              <a:pathLst>
                <a:path w="3066415" h="721994">
                  <a:moveTo>
                    <a:pt x="3066249" y="179997"/>
                  </a:moveTo>
                  <a:lnTo>
                    <a:pt x="2886252" y="0"/>
                  </a:lnTo>
                  <a:lnTo>
                    <a:pt x="0" y="0"/>
                  </a:lnTo>
                  <a:lnTo>
                    <a:pt x="0" y="721702"/>
                  </a:lnTo>
                  <a:lnTo>
                    <a:pt x="3066249" y="721702"/>
                  </a:lnTo>
                  <a:lnTo>
                    <a:pt x="3066249" y="179997"/>
                  </a:lnTo>
                  <a:close/>
                </a:path>
              </a:pathLst>
            </a:custGeom>
            <a:ln w="6350">
              <a:solidFill>
                <a:srgbClr val="E438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>
              <a:extLst>
                <a:ext uri="{FF2B5EF4-FFF2-40B4-BE49-F238E27FC236}">
                  <a16:creationId xmlns:a16="http://schemas.microsoft.com/office/drawing/2014/main" id="{D14E4720-7ADD-4272-F996-60F9E17F08B5}"/>
                </a:ext>
              </a:extLst>
            </p:cNvPr>
            <p:cNvSpPr/>
            <p:nvPr/>
          </p:nvSpPr>
          <p:spPr>
            <a:xfrm>
              <a:off x="543172" y="2388177"/>
              <a:ext cx="3066415" cy="721995"/>
            </a:xfrm>
            <a:custGeom>
              <a:avLst/>
              <a:gdLst/>
              <a:ahLst/>
              <a:cxnLst/>
              <a:rect l="l" t="t" r="r" b="b"/>
              <a:pathLst>
                <a:path w="3066415" h="721994">
                  <a:moveTo>
                    <a:pt x="2886252" y="0"/>
                  </a:moveTo>
                  <a:lnTo>
                    <a:pt x="0" y="0"/>
                  </a:lnTo>
                  <a:lnTo>
                    <a:pt x="0" y="721702"/>
                  </a:lnTo>
                  <a:lnTo>
                    <a:pt x="3066249" y="721702"/>
                  </a:lnTo>
                  <a:lnTo>
                    <a:pt x="3066249" y="179997"/>
                  </a:lnTo>
                  <a:lnTo>
                    <a:pt x="2886252" y="0"/>
                  </a:lnTo>
                  <a:close/>
                </a:path>
              </a:pathLst>
            </a:custGeom>
            <a:solidFill>
              <a:srgbClr val="EC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>
              <a:extLst>
                <a:ext uri="{FF2B5EF4-FFF2-40B4-BE49-F238E27FC236}">
                  <a16:creationId xmlns:a16="http://schemas.microsoft.com/office/drawing/2014/main" id="{25846378-BEF3-53CF-AEDE-DFA136C8B613}"/>
                </a:ext>
              </a:extLst>
            </p:cNvPr>
            <p:cNvSpPr/>
            <p:nvPr/>
          </p:nvSpPr>
          <p:spPr>
            <a:xfrm>
              <a:off x="543172" y="2388177"/>
              <a:ext cx="3066415" cy="721995"/>
            </a:xfrm>
            <a:custGeom>
              <a:avLst/>
              <a:gdLst/>
              <a:ahLst/>
              <a:cxnLst/>
              <a:rect l="l" t="t" r="r" b="b"/>
              <a:pathLst>
                <a:path w="3066415" h="721994">
                  <a:moveTo>
                    <a:pt x="3066249" y="179997"/>
                  </a:moveTo>
                  <a:lnTo>
                    <a:pt x="2886252" y="0"/>
                  </a:lnTo>
                  <a:lnTo>
                    <a:pt x="0" y="0"/>
                  </a:lnTo>
                  <a:lnTo>
                    <a:pt x="0" y="721702"/>
                  </a:lnTo>
                  <a:lnTo>
                    <a:pt x="3066249" y="721702"/>
                  </a:lnTo>
                  <a:lnTo>
                    <a:pt x="3066249" y="179997"/>
                  </a:lnTo>
                  <a:close/>
                </a:path>
              </a:pathLst>
            </a:custGeom>
            <a:ln w="6350">
              <a:solidFill>
                <a:srgbClr val="E438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>
              <a:extLst>
                <a:ext uri="{FF2B5EF4-FFF2-40B4-BE49-F238E27FC236}">
                  <a16:creationId xmlns:a16="http://schemas.microsoft.com/office/drawing/2014/main" id="{D0053FE9-A655-68E3-E22A-F842C6314540}"/>
                </a:ext>
              </a:extLst>
            </p:cNvPr>
            <p:cNvSpPr/>
            <p:nvPr/>
          </p:nvSpPr>
          <p:spPr>
            <a:xfrm>
              <a:off x="543172" y="3180177"/>
              <a:ext cx="3066415" cy="721995"/>
            </a:xfrm>
            <a:custGeom>
              <a:avLst/>
              <a:gdLst/>
              <a:ahLst/>
              <a:cxnLst/>
              <a:rect l="l" t="t" r="r" b="b"/>
              <a:pathLst>
                <a:path w="3066415" h="721995">
                  <a:moveTo>
                    <a:pt x="2886252" y="0"/>
                  </a:moveTo>
                  <a:lnTo>
                    <a:pt x="0" y="0"/>
                  </a:lnTo>
                  <a:lnTo>
                    <a:pt x="0" y="721702"/>
                  </a:lnTo>
                  <a:lnTo>
                    <a:pt x="3066249" y="721702"/>
                  </a:lnTo>
                  <a:lnTo>
                    <a:pt x="3066249" y="179997"/>
                  </a:lnTo>
                  <a:lnTo>
                    <a:pt x="2886252" y="0"/>
                  </a:lnTo>
                  <a:close/>
                </a:path>
              </a:pathLst>
            </a:custGeom>
            <a:solidFill>
              <a:srgbClr val="ECED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B38DF0C5-DF01-19A6-569F-6D0F4F661EC8}"/>
                </a:ext>
              </a:extLst>
            </p:cNvPr>
            <p:cNvSpPr/>
            <p:nvPr/>
          </p:nvSpPr>
          <p:spPr>
            <a:xfrm>
              <a:off x="543172" y="3180177"/>
              <a:ext cx="3066415" cy="721995"/>
            </a:xfrm>
            <a:custGeom>
              <a:avLst/>
              <a:gdLst/>
              <a:ahLst/>
              <a:cxnLst/>
              <a:rect l="l" t="t" r="r" b="b"/>
              <a:pathLst>
                <a:path w="3066415" h="721995">
                  <a:moveTo>
                    <a:pt x="3066249" y="179997"/>
                  </a:moveTo>
                  <a:lnTo>
                    <a:pt x="2886252" y="0"/>
                  </a:lnTo>
                  <a:lnTo>
                    <a:pt x="0" y="0"/>
                  </a:lnTo>
                  <a:lnTo>
                    <a:pt x="0" y="721702"/>
                  </a:lnTo>
                  <a:lnTo>
                    <a:pt x="3066249" y="721702"/>
                  </a:lnTo>
                  <a:lnTo>
                    <a:pt x="3066249" y="179997"/>
                  </a:lnTo>
                  <a:close/>
                </a:path>
              </a:pathLst>
            </a:custGeom>
            <a:ln w="6350">
              <a:solidFill>
                <a:srgbClr val="E4382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>
              <a:extLst>
                <a:ext uri="{FF2B5EF4-FFF2-40B4-BE49-F238E27FC236}">
                  <a16:creationId xmlns:a16="http://schemas.microsoft.com/office/drawing/2014/main" id="{DEEEEFA9-67C9-9ACE-FC09-373B45BE8BAA}"/>
                </a:ext>
              </a:extLst>
            </p:cNvPr>
            <p:cNvSpPr/>
            <p:nvPr/>
          </p:nvSpPr>
          <p:spPr>
            <a:xfrm>
              <a:off x="3747176" y="1580827"/>
              <a:ext cx="4902200" cy="721995"/>
            </a:xfrm>
            <a:custGeom>
              <a:avLst/>
              <a:gdLst/>
              <a:ahLst/>
              <a:cxnLst/>
              <a:rect l="l" t="t" r="r" b="b"/>
              <a:pathLst>
                <a:path w="4902200" h="721994">
                  <a:moveTo>
                    <a:pt x="4901653" y="179997"/>
                  </a:moveTo>
                  <a:lnTo>
                    <a:pt x="4721656" y="0"/>
                  </a:lnTo>
                  <a:lnTo>
                    <a:pt x="0" y="0"/>
                  </a:lnTo>
                  <a:lnTo>
                    <a:pt x="0" y="721702"/>
                  </a:lnTo>
                  <a:lnTo>
                    <a:pt x="4901653" y="721702"/>
                  </a:lnTo>
                  <a:lnTo>
                    <a:pt x="4901653" y="179997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E56713FE-EF2B-AEA5-ABB8-491AF574A5FF}"/>
                </a:ext>
              </a:extLst>
            </p:cNvPr>
            <p:cNvSpPr/>
            <p:nvPr/>
          </p:nvSpPr>
          <p:spPr>
            <a:xfrm>
              <a:off x="3747176" y="2383288"/>
              <a:ext cx="4902200" cy="721995"/>
            </a:xfrm>
            <a:custGeom>
              <a:avLst/>
              <a:gdLst/>
              <a:ahLst/>
              <a:cxnLst/>
              <a:rect l="l" t="t" r="r" b="b"/>
              <a:pathLst>
                <a:path w="4902200" h="721994">
                  <a:moveTo>
                    <a:pt x="4901653" y="179997"/>
                  </a:moveTo>
                  <a:lnTo>
                    <a:pt x="4721656" y="0"/>
                  </a:lnTo>
                  <a:lnTo>
                    <a:pt x="0" y="0"/>
                  </a:lnTo>
                  <a:lnTo>
                    <a:pt x="0" y="721702"/>
                  </a:lnTo>
                  <a:lnTo>
                    <a:pt x="4901653" y="721702"/>
                  </a:lnTo>
                  <a:lnTo>
                    <a:pt x="4901653" y="179997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ED8D73F3-31DA-0505-F9EB-F06C24C4EA44}"/>
                </a:ext>
              </a:extLst>
            </p:cNvPr>
            <p:cNvSpPr/>
            <p:nvPr/>
          </p:nvSpPr>
          <p:spPr>
            <a:xfrm>
              <a:off x="3747176" y="3185747"/>
              <a:ext cx="4902200" cy="721995"/>
            </a:xfrm>
            <a:custGeom>
              <a:avLst/>
              <a:gdLst/>
              <a:ahLst/>
              <a:cxnLst/>
              <a:rect l="l" t="t" r="r" b="b"/>
              <a:pathLst>
                <a:path w="4902200" h="721995">
                  <a:moveTo>
                    <a:pt x="4901653" y="179997"/>
                  </a:moveTo>
                  <a:lnTo>
                    <a:pt x="4721656" y="0"/>
                  </a:lnTo>
                  <a:lnTo>
                    <a:pt x="0" y="0"/>
                  </a:lnTo>
                  <a:lnTo>
                    <a:pt x="0" y="721702"/>
                  </a:lnTo>
                  <a:lnTo>
                    <a:pt x="4901653" y="721702"/>
                  </a:lnTo>
                  <a:lnTo>
                    <a:pt x="4901653" y="179997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>
              <a:extLst>
                <a:ext uri="{FF2B5EF4-FFF2-40B4-BE49-F238E27FC236}">
                  <a16:creationId xmlns:a16="http://schemas.microsoft.com/office/drawing/2014/main" id="{0F3A158F-06D3-17AC-C872-B19D62B1F295}"/>
                </a:ext>
              </a:extLst>
            </p:cNvPr>
            <p:cNvSpPr txBox="1"/>
            <p:nvPr/>
          </p:nvSpPr>
          <p:spPr>
            <a:xfrm>
              <a:off x="741199" y="1776493"/>
              <a:ext cx="2295734" cy="32060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lang="en-US" sz="1000" spc="290" dirty="0">
                  <a:solidFill>
                    <a:srgbClr val="414042"/>
                  </a:solidFill>
                  <a:latin typeface="Verdana"/>
                  <a:cs typeface="Verdana"/>
                </a:rPr>
                <a:t>Successful</a:t>
              </a:r>
              <a:r>
                <a:rPr lang="en-US" sz="1000" spc="90" dirty="0">
                  <a:solidFill>
                    <a:srgbClr val="414042"/>
                  </a:solidFill>
                  <a:latin typeface="Verdana"/>
                  <a:cs typeface="Verdana"/>
                </a:rPr>
                <a:t> </a:t>
              </a:r>
              <a:r>
                <a:rPr lang="en-US" sz="1000" spc="235" dirty="0">
                  <a:solidFill>
                    <a:srgbClr val="414042"/>
                  </a:solidFill>
                  <a:latin typeface="Verdana"/>
                  <a:cs typeface="Verdana"/>
                </a:rPr>
                <a:t>Executive </a:t>
              </a:r>
              <a:r>
                <a:rPr lang="en-US" sz="1000" spc="229" dirty="0">
                  <a:solidFill>
                    <a:srgbClr val="414042"/>
                  </a:solidFill>
                  <a:latin typeface="Verdana"/>
                  <a:cs typeface="Verdana"/>
                </a:rPr>
                <a:t>Team</a:t>
              </a:r>
              <a:r>
                <a:rPr lang="en-US" sz="1000" spc="90" dirty="0">
                  <a:solidFill>
                    <a:srgbClr val="414042"/>
                  </a:solidFill>
                  <a:latin typeface="Verdana"/>
                  <a:cs typeface="Verdana"/>
                </a:rPr>
                <a:t> </a:t>
              </a:r>
              <a:r>
                <a:rPr lang="en-US" sz="1000" spc="190" dirty="0">
                  <a:solidFill>
                    <a:srgbClr val="414042"/>
                  </a:solidFill>
                  <a:latin typeface="Verdana"/>
                  <a:cs typeface="Verdana"/>
                </a:rPr>
                <a:t>Driving</a:t>
              </a:r>
              <a:r>
                <a:rPr lang="en-US" sz="1000" spc="95" dirty="0">
                  <a:solidFill>
                    <a:srgbClr val="414042"/>
                  </a:solidFill>
                  <a:latin typeface="Verdana"/>
                  <a:cs typeface="Verdana"/>
                </a:rPr>
                <a:t> </a:t>
              </a:r>
              <a:r>
                <a:rPr lang="en-US" sz="1000" spc="200" dirty="0">
                  <a:solidFill>
                    <a:srgbClr val="414042"/>
                  </a:solidFill>
                  <a:latin typeface="Verdana"/>
                  <a:cs typeface="Verdana"/>
                </a:rPr>
                <a:t>Innovation</a:t>
              </a:r>
              <a:endParaRPr lang="en-US" sz="1000" dirty="0">
                <a:latin typeface="Verdana"/>
                <a:cs typeface="Verdana"/>
              </a:endParaRPr>
            </a:p>
          </p:txBody>
        </p:sp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3519D409-35B9-B44E-59D7-CA0CF987EB92}"/>
                </a:ext>
              </a:extLst>
            </p:cNvPr>
            <p:cNvSpPr txBox="1"/>
            <p:nvPr/>
          </p:nvSpPr>
          <p:spPr>
            <a:xfrm>
              <a:off x="3908328" y="1638803"/>
              <a:ext cx="4283710" cy="59247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83515" marR="5080" indent="-171450">
                <a:lnSpc>
                  <a:spcPct val="100000"/>
                </a:lnSpc>
                <a:spcBef>
                  <a:spcPts val="100"/>
                </a:spcBef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Calibri"/>
                  <a:cs typeface="Calibri"/>
                </a:rPr>
                <a:t>Peter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spc="55" dirty="0">
                  <a:latin typeface="Calibri"/>
                  <a:cs typeface="Calibri"/>
                </a:rPr>
                <a:t>Beck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is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spc="55" dirty="0">
                  <a:latin typeface="Calibri"/>
                  <a:cs typeface="Calibri"/>
                </a:rPr>
                <a:t>a</a:t>
              </a:r>
              <a:r>
                <a:rPr lang="en-US" sz="900" spc="85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visionary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in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the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spc="70" dirty="0">
                  <a:latin typeface="Calibri"/>
                  <a:cs typeface="Calibri"/>
                </a:rPr>
                <a:t>space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industry,</a:t>
              </a:r>
              <a:r>
                <a:rPr lang="en-US" sz="900" spc="85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leading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Rocket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spc="70" dirty="0">
                  <a:latin typeface="Calibri"/>
                  <a:cs typeface="Calibri"/>
                </a:rPr>
                <a:t>Lab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to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spc="55" dirty="0">
                  <a:latin typeface="Calibri"/>
                  <a:cs typeface="Calibri"/>
                </a:rPr>
                <a:t>a</a:t>
              </a:r>
              <a:r>
                <a:rPr lang="en-US" sz="900" spc="85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series</a:t>
              </a:r>
              <a:r>
                <a:rPr lang="en-US" sz="900" spc="80" dirty="0">
                  <a:latin typeface="Calibri"/>
                  <a:cs typeface="Calibri"/>
                </a:rPr>
                <a:t> </a:t>
              </a:r>
              <a:r>
                <a:rPr lang="en-US" sz="900" spc="-25" dirty="0">
                  <a:latin typeface="Calibri"/>
                  <a:cs typeface="Calibri"/>
                </a:rPr>
                <a:t>of</a:t>
              </a:r>
              <a:r>
                <a:rPr lang="en-US" sz="900" spc="45" dirty="0">
                  <a:latin typeface="Calibri"/>
                  <a:cs typeface="Calibri"/>
                </a:rPr>
                <a:t> industry-</a:t>
              </a:r>
              <a:r>
                <a:rPr lang="en-US" sz="900" spc="10" dirty="0">
                  <a:latin typeface="Calibri"/>
                  <a:cs typeface="Calibri"/>
                </a:rPr>
                <a:t>defining</a:t>
              </a:r>
              <a:r>
                <a:rPr lang="en-US" sz="900" spc="135" dirty="0">
                  <a:latin typeface="Calibri"/>
                  <a:cs typeface="Calibri"/>
                </a:rPr>
                <a:t> </a:t>
              </a:r>
              <a:r>
                <a:rPr lang="en-US" sz="900" spc="-10" dirty="0">
                  <a:latin typeface="Calibri"/>
                  <a:cs typeface="Calibri"/>
                </a:rPr>
                <a:t>firsts</a:t>
              </a:r>
              <a:endParaRPr lang="en-US" sz="900" dirty="0">
                <a:latin typeface="Calibri"/>
                <a:cs typeface="Calibri"/>
              </a:endParaRPr>
            </a:p>
            <a:p>
              <a:pPr marL="184150" indent="-171450">
                <a:lnSpc>
                  <a:spcPct val="100000"/>
                </a:lnSpc>
                <a:spcBef>
                  <a:spcPts val="140"/>
                </a:spcBef>
                <a:buFont typeface="Arial" panose="020B0604020202020204" pitchFamily="34" charset="0"/>
                <a:buChar char="•"/>
              </a:pPr>
              <a:r>
                <a:rPr lang="en-US" sz="900" spc="55" dirty="0">
                  <a:latin typeface="Calibri"/>
                  <a:cs typeface="Calibri"/>
                </a:rPr>
                <a:t>Adam </a:t>
              </a:r>
              <a:r>
                <a:rPr lang="en-US" sz="900" spc="60" dirty="0">
                  <a:latin typeface="Calibri"/>
                  <a:cs typeface="Calibri"/>
                </a:rPr>
                <a:t>Spice</a:t>
              </a:r>
              <a:r>
                <a:rPr lang="en-US" sz="900" spc="50" dirty="0">
                  <a:latin typeface="Calibri"/>
                  <a:cs typeface="Calibri"/>
                </a:rPr>
                <a:t> </a:t>
              </a:r>
              <a:r>
                <a:rPr lang="en-US" sz="900" spc="55" dirty="0">
                  <a:latin typeface="Calibri"/>
                  <a:cs typeface="Calibri"/>
                </a:rPr>
                <a:t>has </a:t>
              </a:r>
              <a:r>
                <a:rPr lang="en-US" sz="900" dirty="0">
                  <a:latin typeface="Calibri"/>
                  <a:cs typeface="Calibri"/>
                </a:rPr>
                <a:t>public</a:t>
              </a:r>
              <a:r>
                <a:rPr lang="en-US" sz="900" spc="50" dirty="0">
                  <a:latin typeface="Calibri"/>
                  <a:cs typeface="Calibri"/>
                </a:rPr>
                <a:t> </a:t>
              </a:r>
              <a:r>
                <a:rPr lang="en-US" sz="900" spc="60" dirty="0">
                  <a:latin typeface="Calibri"/>
                  <a:cs typeface="Calibri"/>
                </a:rPr>
                <a:t>company</a:t>
              </a:r>
              <a:r>
                <a:rPr lang="en-US" sz="900" spc="55" dirty="0">
                  <a:latin typeface="Calibri"/>
                  <a:cs typeface="Calibri"/>
                </a:rPr>
                <a:t> </a:t>
              </a:r>
              <a:r>
                <a:rPr lang="en-US" sz="900" spc="95" dirty="0">
                  <a:latin typeface="Calibri"/>
                  <a:cs typeface="Calibri"/>
                </a:rPr>
                <a:t>CFO</a:t>
              </a:r>
              <a:r>
                <a:rPr lang="en-US" sz="900" spc="50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credentials</a:t>
              </a:r>
              <a:r>
                <a:rPr lang="en-US" sz="900" spc="55" dirty="0">
                  <a:latin typeface="Calibri"/>
                  <a:cs typeface="Calibri"/>
                </a:rPr>
                <a:t> </a:t>
              </a:r>
              <a:r>
                <a:rPr lang="en-US" sz="900" spc="50" dirty="0">
                  <a:latin typeface="Calibri"/>
                  <a:cs typeface="Calibri"/>
                </a:rPr>
                <a:t>and </a:t>
              </a:r>
              <a:r>
                <a:rPr lang="en-US" sz="900" spc="60" dirty="0">
                  <a:latin typeface="Calibri"/>
                  <a:cs typeface="Calibri"/>
                </a:rPr>
                <a:t>deep</a:t>
              </a:r>
              <a:r>
                <a:rPr lang="en-US" sz="900" spc="55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M&amp;A</a:t>
              </a:r>
              <a:r>
                <a:rPr lang="en-US" sz="900" spc="50" dirty="0">
                  <a:latin typeface="Calibri"/>
                  <a:cs typeface="Calibri"/>
                </a:rPr>
                <a:t> </a:t>
              </a:r>
              <a:r>
                <a:rPr lang="en-US" sz="900" spc="-10" dirty="0">
                  <a:latin typeface="Calibri"/>
                  <a:cs typeface="Calibri"/>
                </a:rPr>
                <a:t>experience</a:t>
              </a:r>
              <a:endParaRPr lang="en-US" sz="900" dirty="0">
                <a:latin typeface="Calibri"/>
                <a:cs typeface="Calibri"/>
              </a:endParaRPr>
            </a:p>
            <a:p>
              <a:pPr marL="184150" indent="-171450">
                <a:lnSpc>
                  <a:spcPct val="100000"/>
                </a:lnSpc>
                <a:spcBef>
                  <a:spcPts val="140"/>
                </a:spcBef>
                <a:buFont typeface="Arial" panose="020B0604020202020204" pitchFamily="34" charset="0"/>
                <a:buChar char="•"/>
              </a:pPr>
              <a:r>
                <a:rPr lang="en-US" sz="900" dirty="0">
                  <a:latin typeface="Calibri"/>
                  <a:cs typeface="Calibri"/>
                </a:rPr>
                <a:t>Motivated</a:t>
              </a:r>
              <a:r>
                <a:rPr lang="en-US" sz="900" spc="110" dirty="0">
                  <a:latin typeface="Calibri"/>
                  <a:cs typeface="Calibri"/>
                </a:rPr>
                <a:t> </a:t>
              </a:r>
              <a:r>
                <a:rPr lang="en-US" sz="900" spc="50" dirty="0">
                  <a:latin typeface="Calibri"/>
                  <a:cs typeface="Calibri"/>
                </a:rPr>
                <a:t>and</a:t>
              </a:r>
              <a:r>
                <a:rPr lang="en-US" sz="900" spc="105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passionate</a:t>
              </a:r>
              <a:r>
                <a:rPr lang="en-US" sz="900" spc="110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team</a:t>
              </a:r>
              <a:r>
                <a:rPr lang="en-US" sz="900" spc="105" dirty="0">
                  <a:latin typeface="Calibri"/>
                  <a:cs typeface="Calibri"/>
                </a:rPr>
                <a:t> </a:t>
              </a:r>
              <a:r>
                <a:rPr lang="en-US" sz="900" dirty="0">
                  <a:latin typeface="Calibri"/>
                  <a:cs typeface="Calibri"/>
                </a:rPr>
                <a:t>of</a:t>
              </a:r>
              <a:r>
                <a:rPr lang="en-US" sz="900" spc="110" dirty="0">
                  <a:latin typeface="Calibri"/>
                  <a:cs typeface="Calibri"/>
                </a:rPr>
                <a:t> </a:t>
              </a:r>
              <a:r>
                <a:rPr lang="en-US" sz="900" spc="95" dirty="0">
                  <a:latin typeface="Calibri"/>
                  <a:cs typeface="Calibri"/>
                </a:rPr>
                <a:t>530</a:t>
              </a:r>
              <a:r>
                <a:rPr lang="en-US" sz="900" spc="105" dirty="0">
                  <a:latin typeface="Calibri"/>
                  <a:cs typeface="Calibri"/>
                </a:rPr>
                <a:t> </a:t>
              </a:r>
              <a:r>
                <a:rPr lang="en-US" sz="900" spc="35" dirty="0">
                  <a:latin typeface="Calibri"/>
                  <a:cs typeface="Calibri"/>
                </a:rPr>
                <a:t>employees</a:t>
              </a:r>
              <a:endParaRPr lang="en-US" sz="900" dirty="0">
                <a:latin typeface="Calibri"/>
                <a:cs typeface="Calibri"/>
              </a:endParaRPr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8A567B84-7B65-2AD8-1F81-F8C8B33B13CC}"/>
                </a:ext>
              </a:extLst>
            </p:cNvPr>
            <p:cNvSpPr txBox="1"/>
            <p:nvPr/>
          </p:nvSpPr>
          <p:spPr>
            <a:xfrm>
              <a:off x="741199" y="2585393"/>
              <a:ext cx="236791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000" spc="245" dirty="0">
                  <a:solidFill>
                    <a:srgbClr val="414042"/>
                  </a:solidFill>
                  <a:latin typeface="Verdana"/>
                  <a:cs typeface="Verdana"/>
                </a:rPr>
                <a:t>Pioneer</a:t>
              </a:r>
              <a:r>
                <a:rPr sz="1000" spc="90" dirty="0">
                  <a:solidFill>
                    <a:srgbClr val="414042"/>
                  </a:solidFill>
                  <a:latin typeface="Verdana"/>
                  <a:cs typeface="Verdana"/>
                </a:rPr>
                <a:t> </a:t>
              </a:r>
              <a:r>
                <a:rPr sz="1000" spc="275" dirty="0">
                  <a:solidFill>
                    <a:srgbClr val="414042"/>
                  </a:solidFill>
                  <a:latin typeface="Verdana"/>
                  <a:cs typeface="Verdana"/>
                </a:rPr>
                <a:t>with</a:t>
              </a:r>
              <a:r>
                <a:rPr sz="1000" spc="95" dirty="0">
                  <a:solidFill>
                    <a:srgbClr val="414042"/>
                  </a:solidFill>
                  <a:latin typeface="Verdana"/>
                  <a:cs typeface="Verdana"/>
                </a:rPr>
                <a:t> </a:t>
              </a:r>
              <a:r>
                <a:rPr sz="1000" spc="204" dirty="0">
                  <a:solidFill>
                    <a:srgbClr val="414042"/>
                  </a:solidFill>
                  <a:latin typeface="Verdana"/>
                  <a:cs typeface="Verdana"/>
                </a:rPr>
                <a:t>Commanding </a:t>
              </a:r>
              <a:r>
                <a:rPr sz="1000" spc="240" dirty="0">
                  <a:solidFill>
                    <a:srgbClr val="414042"/>
                  </a:solidFill>
                  <a:latin typeface="Verdana"/>
                  <a:cs typeface="Verdana"/>
                </a:rPr>
                <a:t>Leadership</a:t>
              </a:r>
              <a:r>
                <a:rPr sz="1000" spc="105" dirty="0">
                  <a:solidFill>
                    <a:srgbClr val="414042"/>
                  </a:solidFill>
                  <a:latin typeface="Verdana"/>
                  <a:cs typeface="Verdana"/>
                </a:rPr>
                <a:t> </a:t>
              </a:r>
              <a:r>
                <a:rPr sz="1000" spc="229" dirty="0">
                  <a:solidFill>
                    <a:srgbClr val="414042"/>
                  </a:solidFill>
                  <a:latin typeface="Verdana"/>
                  <a:cs typeface="Verdana"/>
                </a:rPr>
                <a:t>Position</a:t>
              </a:r>
              <a:endParaRPr sz="1000">
                <a:latin typeface="Verdana"/>
                <a:cs typeface="Verdana"/>
              </a:endParaRPr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9794C4CD-FB4A-7B91-ED4C-0CBCF7592822}"/>
                </a:ext>
              </a:extLst>
            </p:cNvPr>
            <p:cNvSpPr txBox="1"/>
            <p:nvPr/>
          </p:nvSpPr>
          <p:spPr>
            <a:xfrm>
              <a:off x="741199" y="3380540"/>
              <a:ext cx="1538605" cy="3302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000" spc="290" dirty="0">
                  <a:solidFill>
                    <a:srgbClr val="414042"/>
                  </a:solidFill>
                  <a:latin typeface="Verdana"/>
                  <a:cs typeface="Verdana"/>
                </a:rPr>
                <a:t>Proven</a:t>
              </a:r>
              <a:r>
                <a:rPr sz="1000" spc="95" dirty="0">
                  <a:solidFill>
                    <a:srgbClr val="414042"/>
                  </a:solidFill>
                  <a:latin typeface="Verdana"/>
                  <a:cs typeface="Verdana"/>
                </a:rPr>
                <a:t> </a:t>
              </a:r>
              <a:r>
                <a:rPr sz="1000" spc="215" dirty="0">
                  <a:solidFill>
                    <a:srgbClr val="414042"/>
                  </a:solidFill>
                  <a:latin typeface="Verdana"/>
                  <a:cs typeface="Verdana"/>
                </a:rPr>
                <a:t>Business </a:t>
              </a:r>
              <a:r>
                <a:rPr sz="1000" spc="250" dirty="0">
                  <a:solidFill>
                    <a:srgbClr val="414042"/>
                  </a:solidFill>
                  <a:latin typeface="Verdana"/>
                  <a:cs typeface="Verdana"/>
                </a:rPr>
                <a:t>Execution</a:t>
              </a:r>
              <a:endParaRPr sz="1000" dirty="0">
                <a:latin typeface="Verdana"/>
                <a:cs typeface="Verdana"/>
              </a:endParaRPr>
            </a:p>
          </p:txBody>
        </p:sp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7C7EFCF5-6EED-D060-7EBB-D6C5FB10C41B}"/>
                </a:ext>
              </a:extLst>
            </p:cNvPr>
            <p:cNvSpPr txBox="1"/>
            <p:nvPr/>
          </p:nvSpPr>
          <p:spPr>
            <a:xfrm>
              <a:off x="3908328" y="2492934"/>
              <a:ext cx="3786504" cy="502702"/>
            </a:xfrm>
            <a:prstGeom prst="rect">
              <a:avLst/>
            </a:prstGeom>
          </p:spPr>
          <p:txBody>
            <a:bodyPr vert="horz" wrap="square" lIns="0" tIns="48260" rIns="0" bIns="0" rtlCol="0">
              <a:spAutoFit/>
            </a:bodyPr>
            <a:lstStyle/>
            <a:p>
              <a:pPr marL="184150" indent="-171450">
                <a:lnSpc>
                  <a:spcPct val="100000"/>
                </a:lnSpc>
                <a:spcBef>
                  <a:spcPts val="380"/>
                </a:spcBef>
                <a:buFont typeface="Arial" panose="020B0604020202020204" pitchFamily="34" charset="0"/>
                <a:buChar char="•"/>
              </a:pPr>
              <a:r>
                <a:rPr sz="900" spc="55" dirty="0">
                  <a:latin typeface="Calibri"/>
                  <a:cs typeface="Calibri"/>
                </a:rPr>
                <a:t>One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of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only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two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commercial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spc="50" dirty="0">
                  <a:latin typeface="Calibri"/>
                  <a:cs typeface="Calibri"/>
                </a:rPr>
                <a:t>companies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delivering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regular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spc="80" dirty="0">
                  <a:latin typeface="Calibri"/>
                  <a:cs typeface="Calibri"/>
                </a:rPr>
                <a:t>access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to</a:t>
              </a:r>
              <a:r>
                <a:rPr sz="900" spc="90" dirty="0">
                  <a:latin typeface="Calibri"/>
                  <a:cs typeface="Calibri"/>
                </a:rPr>
                <a:t> </a:t>
              </a:r>
              <a:r>
                <a:rPr sz="900" spc="-10" dirty="0">
                  <a:latin typeface="Calibri"/>
                  <a:cs typeface="Calibri"/>
                </a:rPr>
                <a:t>orbit</a:t>
              </a:r>
              <a:endParaRPr sz="900" dirty="0">
                <a:latin typeface="Calibri"/>
                <a:cs typeface="Calibri"/>
              </a:endParaRPr>
            </a:p>
            <a:p>
              <a:pPr marL="184150" indent="-171450">
                <a:lnSpc>
                  <a:spcPct val="100000"/>
                </a:lnSpc>
                <a:spcBef>
                  <a:spcPts val="285"/>
                </a:spcBef>
                <a:buFont typeface="Arial" panose="020B0604020202020204" pitchFamily="34" charset="0"/>
                <a:buChar char="•"/>
              </a:pPr>
              <a:r>
                <a:rPr sz="900" dirty="0">
                  <a:latin typeface="Calibri"/>
                  <a:cs typeface="Calibri"/>
                </a:rPr>
                <a:t>Strong</a:t>
              </a:r>
              <a:r>
                <a:rPr sz="900" spc="175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first-mover</a:t>
              </a:r>
              <a:r>
                <a:rPr sz="900" spc="175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advantage</a:t>
              </a:r>
              <a:r>
                <a:rPr sz="900" spc="175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in</a:t>
              </a:r>
              <a:r>
                <a:rPr sz="900" spc="175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small</a:t>
              </a:r>
              <a:r>
                <a:rPr sz="900" spc="175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launch</a:t>
              </a:r>
              <a:r>
                <a:rPr sz="900" spc="180" dirty="0">
                  <a:latin typeface="Calibri"/>
                  <a:cs typeface="Calibri"/>
                </a:rPr>
                <a:t> </a:t>
              </a:r>
              <a:r>
                <a:rPr sz="900" spc="35" dirty="0">
                  <a:latin typeface="Calibri"/>
                  <a:cs typeface="Calibri"/>
                </a:rPr>
                <a:t>category</a:t>
              </a:r>
              <a:endParaRPr sz="900" dirty="0">
                <a:latin typeface="Calibri"/>
                <a:cs typeface="Calibri"/>
              </a:endParaRPr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662F209F-AD5E-7BF0-2908-6C0E23D4590E}"/>
                </a:ext>
              </a:extLst>
            </p:cNvPr>
            <p:cNvSpPr txBox="1"/>
            <p:nvPr/>
          </p:nvSpPr>
          <p:spPr>
            <a:xfrm>
              <a:off x="3908328" y="3264489"/>
              <a:ext cx="3989401" cy="541174"/>
            </a:xfrm>
            <a:prstGeom prst="rect">
              <a:avLst/>
            </a:prstGeom>
          </p:spPr>
          <p:txBody>
            <a:bodyPr vert="horz" wrap="square" lIns="0" tIns="48260" rIns="0" bIns="0" rtlCol="0">
              <a:spAutoFit/>
            </a:bodyPr>
            <a:lstStyle/>
            <a:p>
              <a:pPr marL="184150" indent="-171450">
                <a:lnSpc>
                  <a:spcPct val="100000"/>
                </a:lnSpc>
                <a:spcBef>
                  <a:spcPts val="380"/>
                </a:spcBef>
                <a:buFont typeface="Arial" panose="020B0604020202020204" pitchFamily="34" charset="0"/>
                <a:buChar char="•"/>
              </a:pPr>
              <a:r>
                <a:rPr sz="900" spc="-55" dirty="0">
                  <a:latin typeface="Calibri"/>
                  <a:cs typeface="Calibri"/>
                </a:rPr>
                <a:t>8</a:t>
              </a:r>
              <a:r>
                <a:rPr sz="900" spc="45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launches</a:t>
              </a:r>
              <a:r>
                <a:rPr sz="900" spc="45" dirty="0">
                  <a:latin typeface="Calibri"/>
                  <a:cs typeface="Calibri"/>
                </a:rPr>
                <a:t> </a:t>
              </a:r>
              <a:r>
                <a:rPr sz="900" spc="50" dirty="0">
                  <a:latin typeface="Calibri"/>
                  <a:cs typeface="Calibri"/>
                </a:rPr>
                <a:t>since</a:t>
              </a:r>
              <a:r>
                <a:rPr sz="900" spc="45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2017</a:t>
              </a:r>
              <a:r>
                <a:rPr sz="900" spc="45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with</a:t>
              </a:r>
              <a:r>
                <a:rPr sz="900" spc="45" dirty="0">
                  <a:latin typeface="Calibri"/>
                  <a:cs typeface="Calibri"/>
                </a:rPr>
                <a:t> </a:t>
              </a:r>
              <a:r>
                <a:rPr sz="900" spc="65" dirty="0">
                  <a:latin typeface="Calibri"/>
                  <a:cs typeface="Calibri"/>
                </a:rPr>
                <a:t>cadence</a:t>
              </a:r>
              <a:r>
                <a:rPr sz="900" spc="45" dirty="0">
                  <a:latin typeface="Calibri"/>
                  <a:cs typeface="Calibri"/>
                </a:rPr>
                <a:t> </a:t>
              </a:r>
              <a:r>
                <a:rPr sz="900" spc="-10" dirty="0">
                  <a:latin typeface="Calibri"/>
                  <a:cs typeface="Calibri"/>
                </a:rPr>
                <a:t>increasing</a:t>
              </a:r>
              <a:endParaRPr sz="900" dirty="0">
                <a:latin typeface="Calibri"/>
                <a:cs typeface="Calibri"/>
              </a:endParaRPr>
            </a:p>
            <a:p>
              <a:pPr marL="184150" indent="-171450">
                <a:lnSpc>
                  <a:spcPct val="100000"/>
                </a:lnSpc>
                <a:spcBef>
                  <a:spcPts val="285"/>
                </a:spcBef>
                <a:buFont typeface="Arial" panose="020B0604020202020204" pitchFamily="34" charset="0"/>
                <a:buChar char="•"/>
              </a:pPr>
              <a:r>
                <a:rPr sz="900" dirty="0">
                  <a:latin typeface="Calibri"/>
                  <a:cs typeface="Calibri"/>
                </a:rPr>
                <a:t>Rocket</a:t>
              </a:r>
              <a:r>
                <a:rPr sz="900" spc="85" dirty="0">
                  <a:latin typeface="Calibri"/>
                  <a:cs typeface="Calibri"/>
                </a:rPr>
                <a:t> Lab-</a:t>
              </a:r>
              <a:r>
                <a:rPr sz="900" dirty="0">
                  <a:latin typeface="Calibri"/>
                  <a:cs typeface="Calibri"/>
                </a:rPr>
                <a:t>built</a:t>
              </a:r>
              <a:r>
                <a:rPr sz="900" spc="80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satellites</a:t>
              </a:r>
              <a:r>
                <a:rPr sz="900" spc="85" dirty="0">
                  <a:latin typeface="Calibri"/>
                  <a:cs typeface="Calibri"/>
                </a:rPr>
                <a:t> </a:t>
              </a:r>
              <a:r>
                <a:rPr sz="900" spc="50" dirty="0">
                  <a:latin typeface="Calibri"/>
                  <a:cs typeface="Calibri"/>
                </a:rPr>
                <a:t>and</a:t>
              </a:r>
              <a:r>
                <a:rPr sz="900" spc="80" dirty="0">
                  <a:latin typeface="Calibri"/>
                  <a:cs typeface="Calibri"/>
                </a:rPr>
                <a:t> </a:t>
              </a:r>
              <a:r>
                <a:rPr sz="900" spc="50" dirty="0">
                  <a:latin typeface="Calibri"/>
                  <a:cs typeface="Calibri"/>
                </a:rPr>
                <a:t>components</a:t>
              </a:r>
              <a:r>
                <a:rPr sz="900" spc="85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on</a:t>
              </a:r>
              <a:r>
                <a:rPr sz="900" spc="80" dirty="0">
                  <a:latin typeface="Calibri"/>
                  <a:cs typeface="Calibri"/>
                </a:rPr>
                <a:t> </a:t>
              </a:r>
              <a:r>
                <a:rPr sz="900" spc="-20" dirty="0">
                  <a:latin typeface="Calibri"/>
                  <a:cs typeface="Calibri"/>
                </a:rPr>
                <a:t>orbit</a:t>
              </a:r>
              <a:endParaRPr sz="900" dirty="0">
                <a:latin typeface="Calibri"/>
                <a:cs typeface="Calibri"/>
              </a:endParaRPr>
            </a:p>
            <a:p>
              <a:pPr marL="184150" indent="-171450">
                <a:lnSpc>
                  <a:spcPct val="100000"/>
                </a:lnSpc>
                <a:spcBef>
                  <a:spcPts val="285"/>
                </a:spcBef>
                <a:buFont typeface="Arial" panose="020B0604020202020204" pitchFamily="34" charset="0"/>
                <a:buChar char="•"/>
              </a:pPr>
              <a:r>
                <a:rPr sz="900" dirty="0">
                  <a:latin typeface="Calibri"/>
                  <a:cs typeface="Calibri"/>
                </a:rPr>
                <a:t>Extensive</a:t>
              </a:r>
              <a:r>
                <a:rPr sz="900" spc="114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launch</a:t>
              </a:r>
              <a:r>
                <a:rPr sz="900" spc="114" dirty="0">
                  <a:latin typeface="Calibri"/>
                  <a:cs typeface="Calibri"/>
                </a:rPr>
                <a:t> </a:t>
              </a:r>
              <a:r>
                <a:rPr sz="900" spc="50" dirty="0">
                  <a:latin typeface="Calibri"/>
                  <a:cs typeface="Calibri"/>
                </a:rPr>
                <a:t>and</a:t>
              </a:r>
              <a:r>
                <a:rPr sz="900" spc="114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development</a:t>
              </a:r>
              <a:r>
                <a:rPr sz="900" spc="114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facilities</a:t>
              </a:r>
              <a:r>
                <a:rPr sz="900" spc="114" dirty="0">
                  <a:latin typeface="Calibri"/>
                  <a:cs typeface="Calibri"/>
                </a:rPr>
                <a:t> </a:t>
              </a:r>
              <a:r>
                <a:rPr sz="900" spc="60" dirty="0">
                  <a:latin typeface="Calibri"/>
                  <a:cs typeface="Calibri"/>
                </a:rPr>
                <a:t>across</a:t>
              </a:r>
              <a:r>
                <a:rPr sz="900" spc="114" dirty="0">
                  <a:latin typeface="Calibri"/>
                  <a:cs typeface="Calibri"/>
                </a:rPr>
                <a:t> </a:t>
              </a:r>
              <a:r>
                <a:rPr sz="900" dirty="0">
                  <a:latin typeface="Calibri"/>
                  <a:cs typeface="Calibri"/>
                </a:rPr>
                <a:t>U.S.</a:t>
              </a:r>
              <a:r>
                <a:rPr sz="900" spc="114" dirty="0">
                  <a:latin typeface="Calibri"/>
                  <a:cs typeface="Calibri"/>
                </a:rPr>
                <a:t> </a:t>
              </a:r>
              <a:r>
                <a:rPr sz="900" spc="50" dirty="0">
                  <a:latin typeface="Calibri"/>
                  <a:cs typeface="Calibri"/>
                </a:rPr>
                <a:t>and</a:t>
              </a:r>
              <a:r>
                <a:rPr sz="900" spc="114" dirty="0">
                  <a:latin typeface="Calibri"/>
                  <a:cs typeface="Calibri"/>
                </a:rPr>
                <a:t> </a:t>
              </a:r>
              <a:r>
                <a:rPr sz="900" spc="-25" dirty="0">
                  <a:latin typeface="Calibri"/>
                  <a:cs typeface="Calibri"/>
                </a:rPr>
                <a:t>NZ</a:t>
              </a:r>
              <a:endParaRPr sz="900" dirty="0">
                <a:latin typeface="Calibri"/>
                <a:cs typeface="Calibri"/>
              </a:endParaRPr>
            </a:p>
          </p:txBody>
        </p:sp>
        <p:sp>
          <p:nvSpPr>
            <p:cNvPr id="56" name="object 56">
              <a:extLst>
                <a:ext uri="{FF2B5EF4-FFF2-40B4-BE49-F238E27FC236}">
                  <a16:creationId xmlns:a16="http://schemas.microsoft.com/office/drawing/2014/main" id="{571D6A3E-C219-4C94-4B43-D82CDF57E2B1}"/>
                </a:ext>
              </a:extLst>
            </p:cNvPr>
            <p:cNvSpPr txBox="1"/>
            <p:nvPr/>
          </p:nvSpPr>
          <p:spPr>
            <a:xfrm>
              <a:off x="521830" y="970592"/>
              <a:ext cx="5321300" cy="388620"/>
            </a:xfrm>
            <a:prstGeom prst="rect">
              <a:avLst/>
            </a:prstGeom>
          </p:spPr>
          <p:txBody>
            <a:bodyPr vert="horz" wrap="square" lIns="0" tIns="45720" rIns="0" bIns="0" rtlCol="0">
              <a:spAutoFit/>
            </a:bodyPr>
            <a:lstStyle/>
            <a:p>
              <a:pPr marL="12700" marR="5080">
                <a:lnSpc>
                  <a:spcPts val="1300"/>
                </a:lnSpc>
                <a:spcBef>
                  <a:spcPts val="360"/>
                </a:spcBef>
              </a:pPr>
              <a:r>
                <a:rPr sz="1300" spc="295" dirty="0">
                  <a:solidFill>
                    <a:srgbClr val="808285"/>
                  </a:solidFill>
                  <a:latin typeface="Verdana"/>
                  <a:cs typeface="Verdana"/>
                </a:rPr>
                <a:t>Uniquely</a:t>
              </a:r>
              <a:r>
                <a:rPr sz="1300" spc="65" dirty="0">
                  <a:solidFill>
                    <a:srgbClr val="808285"/>
                  </a:solidFill>
                  <a:latin typeface="Verdana"/>
                  <a:cs typeface="Verdana"/>
                </a:rPr>
                <a:t> </a:t>
              </a:r>
              <a:r>
                <a:rPr sz="1300" spc="345" dirty="0">
                  <a:solidFill>
                    <a:srgbClr val="808285"/>
                  </a:solidFill>
                  <a:latin typeface="Verdana"/>
                  <a:cs typeface="Verdana"/>
                </a:rPr>
                <a:t>compelling</a:t>
              </a:r>
              <a:r>
                <a:rPr sz="1300" spc="70" dirty="0">
                  <a:solidFill>
                    <a:srgbClr val="808285"/>
                  </a:solidFill>
                  <a:latin typeface="Verdana"/>
                  <a:cs typeface="Verdana"/>
                </a:rPr>
                <a:t> </a:t>
              </a:r>
              <a:r>
                <a:rPr sz="1300" spc="335" dirty="0">
                  <a:solidFill>
                    <a:srgbClr val="808285"/>
                  </a:solidFill>
                  <a:latin typeface="Verdana"/>
                  <a:cs typeface="Verdana"/>
                </a:rPr>
                <a:t>investment </a:t>
              </a:r>
              <a:r>
                <a:rPr sz="1300" spc="375" dirty="0">
                  <a:solidFill>
                    <a:srgbClr val="808285"/>
                  </a:solidFill>
                  <a:latin typeface="Verdana"/>
                  <a:cs typeface="Verdana"/>
                </a:rPr>
                <a:t>opportunity</a:t>
              </a:r>
              <a:r>
                <a:rPr sz="1300" spc="55" dirty="0">
                  <a:solidFill>
                    <a:srgbClr val="808285"/>
                  </a:solidFill>
                  <a:latin typeface="Verdana"/>
                  <a:cs typeface="Verdana"/>
                </a:rPr>
                <a:t> </a:t>
              </a:r>
              <a:r>
                <a:rPr sz="1300" spc="175" dirty="0">
                  <a:solidFill>
                    <a:srgbClr val="808285"/>
                  </a:solidFill>
                  <a:latin typeface="Verdana"/>
                  <a:cs typeface="Verdana"/>
                </a:rPr>
                <a:t>in</a:t>
              </a:r>
              <a:r>
                <a:rPr sz="1300" spc="55" dirty="0">
                  <a:solidFill>
                    <a:srgbClr val="808285"/>
                  </a:solidFill>
                  <a:latin typeface="Verdana"/>
                  <a:cs typeface="Verdana"/>
                </a:rPr>
                <a:t> </a:t>
              </a:r>
              <a:r>
                <a:rPr sz="1300" spc="455" dirty="0">
                  <a:solidFill>
                    <a:srgbClr val="808285"/>
                  </a:solidFill>
                  <a:latin typeface="Verdana"/>
                  <a:cs typeface="Verdana"/>
                </a:rPr>
                <a:t>a</a:t>
              </a:r>
              <a:r>
                <a:rPr sz="1300" spc="55" dirty="0">
                  <a:solidFill>
                    <a:srgbClr val="808285"/>
                  </a:solidFill>
                  <a:latin typeface="Verdana"/>
                  <a:cs typeface="Verdana"/>
                </a:rPr>
                <a:t> </a:t>
              </a:r>
              <a:r>
                <a:rPr sz="1300" spc="370" dirty="0">
                  <a:solidFill>
                    <a:srgbClr val="808285"/>
                  </a:solidFill>
                  <a:latin typeface="Verdana"/>
                  <a:cs typeface="Verdana"/>
                </a:rPr>
                <a:t>generational</a:t>
              </a:r>
              <a:r>
                <a:rPr sz="1300" spc="55" dirty="0">
                  <a:solidFill>
                    <a:srgbClr val="808285"/>
                  </a:solidFill>
                  <a:latin typeface="Verdana"/>
                  <a:cs typeface="Verdana"/>
                </a:rPr>
                <a:t> </a:t>
              </a:r>
              <a:r>
                <a:rPr sz="1300" spc="320" dirty="0">
                  <a:solidFill>
                    <a:srgbClr val="808285"/>
                  </a:solidFill>
                  <a:latin typeface="Verdana"/>
                  <a:cs typeface="Verdana"/>
                </a:rPr>
                <a:t>space</a:t>
              </a:r>
              <a:r>
                <a:rPr sz="1300" spc="55" dirty="0">
                  <a:solidFill>
                    <a:srgbClr val="808285"/>
                  </a:solidFill>
                  <a:latin typeface="Verdana"/>
                  <a:cs typeface="Verdana"/>
                </a:rPr>
                <a:t> </a:t>
              </a:r>
              <a:r>
                <a:rPr sz="1300" spc="405" dirty="0">
                  <a:solidFill>
                    <a:srgbClr val="808285"/>
                  </a:solidFill>
                  <a:latin typeface="Verdana"/>
                  <a:cs typeface="Verdana"/>
                </a:rPr>
                <a:t>leader</a:t>
              </a:r>
              <a:endParaRPr sz="1300">
                <a:latin typeface="Verdana"/>
                <a:cs typeface="Verdana"/>
              </a:endParaRPr>
            </a:p>
          </p:txBody>
        </p:sp>
      </p:grpSp>
      <p:pic>
        <p:nvPicPr>
          <p:cNvPr id="63" name="Picture 62">
            <a:extLst>
              <a:ext uri="{FF2B5EF4-FFF2-40B4-BE49-F238E27FC236}">
                <a16:creationId xmlns:a16="http://schemas.microsoft.com/office/drawing/2014/main" id="{1E6093FB-187F-4A28-B473-6F32A107C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3" y="3970143"/>
            <a:ext cx="2864380" cy="265298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73D76B7-8D35-DFD9-2D0C-27D416BF0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694" y="3990617"/>
            <a:ext cx="3212231" cy="261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4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760959"/>
            <a:ext cx="4549140" cy="0"/>
          </a:xfrm>
          <a:custGeom>
            <a:avLst/>
            <a:gdLst/>
            <a:ahLst/>
            <a:cxnLst/>
            <a:rect l="l" t="t" r="r" b="b"/>
            <a:pathLst>
              <a:path w="4549140">
                <a:moveTo>
                  <a:pt x="0" y="0"/>
                </a:moveTo>
                <a:lnTo>
                  <a:pt x="4548593" y="0"/>
                </a:lnTo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439394"/>
            <a:ext cx="4549140" cy="0"/>
          </a:xfrm>
          <a:custGeom>
            <a:avLst/>
            <a:gdLst/>
            <a:ahLst/>
            <a:cxnLst/>
            <a:rect l="l" t="t" r="r" b="b"/>
            <a:pathLst>
              <a:path w="4549140">
                <a:moveTo>
                  <a:pt x="0" y="0"/>
                </a:moveTo>
                <a:lnTo>
                  <a:pt x="4548593" y="0"/>
                </a:lnTo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540000" y="1459607"/>
            <a:ext cx="3458210" cy="1441450"/>
            <a:chOff x="540000" y="1459607"/>
            <a:chExt cx="3458210" cy="1441450"/>
          </a:xfrm>
        </p:grpSpPr>
        <p:sp>
          <p:nvSpPr>
            <p:cNvPr id="5" name="object 5"/>
            <p:cNvSpPr/>
            <p:nvPr/>
          </p:nvSpPr>
          <p:spPr>
            <a:xfrm>
              <a:off x="543175" y="1462782"/>
              <a:ext cx="3451860" cy="1435100"/>
            </a:xfrm>
            <a:custGeom>
              <a:avLst/>
              <a:gdLst/>
              <a:ahLst/>
              <a:cxnLst/>
              <a:rect l="l" t="t" r="r" b="b"/>
              <a:pathLst>
                <a:path w="3451860" h="1435100">
                  <a:moveTo>
                    <a:pt x="3155200" y="0"/>
                  </a:moveTo>
                  <a:lnTo>
                    <a:pt x="0" y="0"/>
                  </a:lnTo>
                  <a:lnTo>
                    <a:pt x="0" y="1435049"/>
                  </a:lnTo>
                  <a:lnTo>
                    <a:pt x="3451694" y="1435049"/>
                  </a:lnTo>
                  <a:lnTo>
                    <a:pt x="3451694" y="303580"/>
                  </a:lnTo>
                  <a:lnTo>
                    <a:pt x="3155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43175" y="1462782"/>
              <a:ext cx="3451860" cy="1435100"/>
            </a:xfrm>
            <a:custGeom>
              <a:avLst/>
              <a:gdLst/>
              <a:ahLst/>
              <a:cxnLst/>
              <a:rect l="l" t="t" r="r" b="b"/>
              <a:pathLst>
                <a:path w="3451860" h="1435100">
                  <a:moveTo>
                    <a:pt x="0" y="0"/>
                  </a:moveTo>
                  <a:lnTo>
                    <a:pt x="0" y="1435049"/>
                  </a:lnTo>
                  <a:lnTo>
                    <a:pt x="3451694" y="1435049"/>
                  </a:lnTo>
                  <a:lnTo>
                    <a:pt x="3451694" y="303580"/>
                  </a:lnTo>
                  <a:lnTo>
                    <a:pt x="315520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540000" y="4176043"/>
            <a:ext cx="3458210" cy="1310640"/>
            <a:chOff x="540000" y="4176043"/>
            <a:chExt cx="3458210" cy="1310640"/>
          </a:xfrm>
        </p:grpSpPr>
        <p:sp>
          <p:nvSpPr>
            <p:cNvPr id="8" name="object 8"/>
            <p:cNvSpPr/>
            <p:nvPr/>
          </p:nvSpPr>
          <p:spPr>
            <a:xfrm>
              <a:off x="543175" y="4179218"/>
              <a:ext cx="3451860" cy="1304290"/>
            </a:xfrm>
            <a:custGeom>
              <a:avLst/>
              <a:gdLst/>
              <a:ahLst/>
              <a:cxnLst/>
              <a:rect l="l" t="t" r="r" b="b"/>
              <a:pathLst>
                <a:path w="3451860" h="1304289">
                  <a:moveTo>
                    <a:pt x="3155200" y="0"/>
                  </a:moveTo>
                  <a:lnTo>
                    <a:pt x="0" y="0"/>
                  </a:lnTo>
                  <a:lnTo>
                    <a:pt x="0" y="1304226"/>
                  </a:lnTo>
                  <a:lnTo>
                    <a:pt x="3451694" y="1304226"/>
                  </a:lnTo>
                  <a:lnTo>
                    <a:pt x="3451694" y="256997"/>
                  </a:lnTo>
                  <a:lnTo>
                    <a:pt x="31552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43175" y="4179218"/>
              <a:ext cx="3451860" cy="1304290"/>
            </a:xfrm>
            <a:custGeom>
              <a:avLst/>
              <a:gdLst/>
              <a:ahLst/>
              <a:cxnLst/>
              <a:rect l="l" t="t" r="r" b="b"/>
              <a:pathLst>
                <a:path w="3451860" h="1304289">
                  <a:moveTo>
                    <a:pt x="0" y="0"/>
                  </a:moveTo>
                  <a:lnTo>
                    <a:pt x="0" y="1304226"/>
                  </a:lnTo>
                  <a:lnTo>
                    <a:pt x="3451694" y="1304226"/>
                  </a:lnTo>
                  <a:lnTo>
                    <a:pt x="3451694" y="256997"/>
                  </a:lnTo>
                  <a:lnTo>
                    <a:pt x="3155200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4364400" y="1454844"/>
            <a:ext cx="7289165" cy="2139950"/>
            <a:chOff x="4364400" y="1454844"/>
            <a:chExt cx="7289165" cy="2139950"/>
          </a:xfrm>
        </p:grpSpPr>
        <p:sp>
          <p:nvSpPr>
            <p:cNvPr id="11" name="object 11"/>
            <p:cNvSpPr/>
            <p:nvPr/>
          </p:nvSpPr>
          <p:spPr>
            <a:xfrm>
              <a:off x="4367575" y="1458019"/>
              <a:ext cx="7282815" cy="2133600"/>
            </a:xfrm>
            <a:custGeom>
              <a:avLst/>
              <a:gdLst/>
              <a:ahLst/>
              <a:cxnLst/>
              <a:rect l="l" t="t" r="r" b="b"/>
              <a:pathLst>
                <a:path w="7282815" h="2133600">
                  <a:moveTo>
                    <a:pt x="6922452" y="0"/>
                  </a:moveTo>
                  <a:lnTo>
                    <a:pt x="0" y="0"/>
                  </a:lnTo>
                  <a:lnTo>
                    <a:pt x="0" y="2132977"/>
                  </a:lnTo>
                  <a:lnTo>
                    <a:pt x="7282446" y="2132977"/>
                  </a:lnTo>
                  <a:lnTo>
                    <a:pt x="7282446" y="359994"/>
                  </a:lnTo>
                  <a:lnTo>
                    <a:pt x="69224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367575" y="1458019"/>
              <a:ext cx="7282815" cy="2133600"/>
            </a:xfrm>
            <a:custGeom>
              <a:avLst/>
              <a:gdLst/>
              <a:ahLst/>
              <a:cxnLst/>
              <a:rect l="l" t="t" r="r" b="b"/>
              <a:pathLst>
                <a:path w="7282815" h="2133600">
                  <a:moveTo>
                    <a:pt x="0" y="0"/>
                  </a:moveTo>
                  <a:lnTo>
                    <a:pt x="0" y="2132977"/>
                  </a:lnTo>
                  <a:lnTo>
                    <a:pt x="7282446" y="2132977"/>
                  </a:lnTo>
                  <a:lnTo>
                    <a:pt x="7282446" y="359994"/>
                  </a:lnTo>
                  <a:lnTo>
                    <a:pt x="6922452" y="0"/>
                  </a:lnTo>
                  <a:lnTo>
                    <a:pt x="0" y="0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367575" y="4179218"/>
            <a:ext cx="7282815" cy="2133600"/>
          </a:xfrm>
          <a:custGeom>
            <a:avLst/>
            <a:gdLst/>
            <a:ahLst/>
            <a:cxnLst/>
            <a:rect l="l" t="t" r="r" b="b"/>
            <a:pathLst>
              <a:path w="7282815" h="2133600">
                <a:moveTo>
                  <a:pt x="6922452" y="0"/>
                </a:moveTo>
                <a:lnTo>
                  <a:pt x="0" y="0"/>
                </a:lnTo>
                <a:lnTo>
                  <a:pt x="0" y="2132977"/>
                </a:lnTo>
                <a:lnTo>
                  <a:pt x="7282446" y="2132977"/>
                </a:lnTo>
                <a:lnTo>
                  <a:pt x="7282446" y="359994"/>
                </a:lnTo>
                <a:lnTo>
                  <a:pt x="692245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67575" y="4179218"/>
            <a:ext cx="7282815" cy="2133600"/>
          </a:xfrm>
          <a:custGeom>
            <a:avLst/>
            <a:gdLst/>
            <a:ahLst/>
            <a:cxnLst/>
            <a:rect l="l" t="t" r="r" b="b"/>
            <a:pathLst>
              <a:path w="7282815" h="2133600">
                <a:moveTo>
                  <a:pt x="0" y="0"/>
                </a:moveTo>
                <a:lnTo>
                  <a:pt x="0" y="2132977"/>
                </a:lnTo>
                <a:lnTo>
                  <a:pt x="7282446" y="2132977"/>
                </a:lnTo>
                <a:lnTo>
                  <a:pt x="7282446" y="359994"/>
                </a:lnTo>
                <a:lnTo>
                  <a:pt x="6922452" y="0"/>
                </a:lnTo>
                <a:lnTo>
                  <a:pt x="0" y="0"/>
                </a:lnTo>
                <a:close/>
              </a:path>
            </a:pathLst>
          </a:custGeom>
          <a:ln w="6350">
            <a:solidFill>
              <a:srgbClr val="E327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16899" y="4437791"/>
            <a:ext cx="2433955" cy="819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5080" indent="-77470">
              <a:lnSpc>
                <a:spcPct val="113700"/>
              </a:lnSpc>
              <a:spcBef>
                <a:spcPts val="100"/>
              </a:spcBef>
            </a:pPr>
            <a:r>
              <a:rPr lang="en-US" sz="2400" i="1" dirty="0"/>
              <a:t>Peer Comparable Analysis</a:t>
            </a:r>
            <a:endParaRPr sz="2400" i="1" dirty="0"/>
          </a:p>
        </p:txBody>
      </p: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527300" y="444084"/>
            <a:ext cx="6153785" cy="4129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285" dirty="0"/>
              <a:t>Valuation Summary</a:t>
            </a:r>
            <a:endParaRPr spc="550" dirty="0"/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CFDDA680-0142-7A07-287F-3EBD76BF4E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81148"/>
              </p:ext>
            </p:extLst>
          </p:nvPr>
        </p:nvGraphicFramePr>
        <p:xfrm>
          <a:off x="4451986" y="4191000"/>
          <a:ext cx="7282814" cy="2084758"/>
        </p:xfrm>
        <a:graphic>
          <a:graphicData uri="http://schemas.openxmlformats.org/drawingml/2006/table">
            <a:tbl>
              <a:tblPr/>
              <a:tblGrid>
                <a:gridCol w="1040402">
                  <a:extLst>
                    <a:ext uri="{9D8B030D-6E8A-4147-A177-3AD203B41FA5}">
                      <a16:colId xmlns:a16="http://schemas.microsoft.com/office/drawing/2014/main" val="2917464415"/>
                    </a:ext>
                  </a:extLst>
                </a:gridCol>
                <a:gridCol w="1040402">
                  <a:extLst>
                    <a:ext uri="{9D8B030D-6E8A-4147-A177-3AD203B41FA5}">
                      <a16:colId xmlns:a16="http://schemas.microsoft.com/office/drawing/2014/main" val="413318804"/>
                    </a:ext>
                  </a:extLst>
                </a:gridCol>
                <a:gridCol w="1040402">
                  <a:extLst>
                    <a:ext uri="{9D8B030D-6E8A-4147-A177-3AD203B41FA5}">
                      <a16:colId xmlns:a16="http://schemas.microsoft.com/office/drawing/2014/main" val="927156651"/>
                    </a:ext>
                  </a:extLst>
                </a:gridCol>
                <a:gridCol w="1040402">
                  <a:extLst>
                    <a:ext uri="{9D8B030D-6E8A-4147-A177-3AD203B41FA5}">
                      <a16:colId xmlns:a16="http://schemas.microsoft.com/office/drawing/2014/main" val="4025601071"/>
                    </a:ext>
                  </a:extLst>
                </a:gridCol>
                <a:gridCol w="1040402">
                  <a:extLst>
                    <a:ext uri="{9D8B030D-6E8A-4147-A177-3AD203B41FA5}">
                      <a16:colId xmlns:a16="http://schemas.microsoft.com/office/drawing/2014/main" val="1785051074"/>
                    </a:ext>
                  </a:extLst>
                </a:gridCol>
                <a:gridCol w="1040402">
                  <a:extLst>
                    <a:ext uri="{9D8B030D-6E8A-4147-A177-3AD203B41FA5}">
                      <a16:colId xmlns:a16="http://schemas.microsoft.com/office/drawing/2014/main" val="2527398691"/>
                    </a:ext>
                  </a:extLst>
                </a:gridCol>
                <a:gridCol w="1040402">
                  <a:extLst>
                    <a:ext uri="{9D8B030D-6E8A-4147-A177-3AD203B41FA5}">
                      <a16:colId xmlns:a16="http://schemas.microsoft.com/office/drawing/2014/main" val="2755049668"/>
                    </a:ext>
                  </a:extLst>
                </a:gridCol>
              </a:tblGrid>
              <a:tr h="546212">
                <a:tc>
                  <a:txBody>
                    <a:bodyPr/>
                    <a:lstStyle/>
                    <a:p>
                      <a:r>
                        <a:rPr lang="en-US" sz="1100" b="1" i="1" dirty="0"/>
                        <a:t>Company Name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 dirty="0"/>
                        <a:t>Market Cap ($M)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/>
                        <a:t>Sales ($M)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/>
                        <a:t>Price/Sales (TTM)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 dirty="0"/>
                        <a:t>EV/Sales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/>
                        <a:t>Price/Earnings (Forward)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i="1"/>
                        <a:t>Price/Book Value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0005049"/>
                  </a:ext>
                </a:extLst>
              </a:tr>
              <a:tr h="417335">
                <a:tc>
                  <a:txBody>
                    <a:bodyPr/>
                    <a:lstStyle/>
                    <a:p>
                      <a:r>
                        <a:rPr lang="en-US" sz="1100"/>
                        <a:t>Rocket Lab USA Inc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6,000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244.6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24.53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24.53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165.1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17.45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090986"/>
                  </a:ext>
                </a:extLst>
              </a:tr>
              <a:tr h="288458">
                <a:tc>
                  <a:txBody>
                    <a:bodyPr/>
                    <a:lstStyle/>
                    <a:p>
                      <a:r>
                        <a:rPr lang="en-US" sz="1100"/>
                        <a:t>Moog, Inc. B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7,000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197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35.53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35.53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15.05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3.22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829763"/>
                  </a:ext>
                </a:extLst>
              </a:tr>
              <a:tr h="325821">
                <a:tc>
                  <a:txBody>
                    <a:bodyPr/>
                    <a:lstStyle/>
                    <a:p>
                      <a:r>
                        <a:rPr lang="en-US" sz="1100"/>
                        <a:t>Bombardier Inc.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6,000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8,000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0.75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0.75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10.56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-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60748"/>
                  </a:ext>
                </a:extLst>
              </a:tr>
              <a:tr h="288458">
                <a:tc>
                  <a:txBody>
                    <a:bodyPr/>
                    <a:lstStyle/>
                    <a:p>
                      <a:r>
                        <a:rPr lang="en-US" sz="1100"/>
                        <a:t>Embraer S.A.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7,200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5,270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1.37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1.37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21.78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2.37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467370"/>
                  </a:ext>
                </a:extLst>
              </a:tr>
              <a:tr h="203638">
                <a:tc>
                  <a:txBody>
                    <a:bodyPr/>
                    <a:lstStyle/>
                    <a:p>
                      <a:r>
                        <a:rPr lang="en-US" sz="1100"/>
                        <a:t>CAE, Inc.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6,870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3,714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1.85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1.85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/>
                        <a:t>23.75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1.96</a:t>
                      </a:r>
                    </a:p>
                  </a:txBody>
                  <a:tcPr marL="50834" marR="50834" marT="25417" marB="2541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2335387"/>
                  </a:ext>
                </a:extLst>
              </a:tr>
            </a:tbl>
          </a:graphicData>
        </a:graphic>
      </p:graphicFrame>
      <p:sp>
        <p:nvSpPr>
          <p:cNvPr id="53" name="object 19">
            <a:extLst>
              <a:ext uri="{FF2B5EF4-FFF2-40B4-BE49-F238E27FC236}">
                <a16:creationId xmlns:a16="http://schemas.microsoft.com/office/drawing/2014/main" id="{478588DA-1AC1-1B22-EF06-394AC860D1BF}"/>
              </a:ext>
            </a:extLst>
          </p:cNvPr>
          <p:cNvSpPr txBox="1"/>
          <p:nvPr/>
        </p:nvSpPr>
        <p:spPr>
          <a:xfrm>
            <a:off x="867344" y="1702475"/>
            <a:ext cx="2433955" cy="8196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535" marR="5080" indent="-77470">
              <a:lnSpc>
                <a:spcPct val="113700"/>
              </a:lnSpc>
              <a:spcBef>
                <a:spcPts val="100"/>
              </a:spcBef>
            </a:pPr>
            <a:r>
              <a:rPr lang="en-US" sz="2400" i="1" dirty="0"/>
              <a:t>Discounted Cash Flow Output</a:t>
            </a:r>
            <a:endParaRPr sz="2400" i="1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9ACED2-34E7-71E1-29B9-D7CA4B8149FA}"/>
              </a:ext>
            </a:extLst>
          </p:cNvPr>
          <p:cNvSpPr txBox="1"/>
          <p:nvPr/>
        </p:nvSpPr>
        <p:spPr>
          <a:xfrm>
            <a:off x="4419600" y="1702475"/>
            <a:ext cx="9144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Valuation Elements: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Enterprise Value: $16.31B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Equity Value: $16.33B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Projection: $34 per share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Diluted Shares Outstanding: 481.8M</a:t>
            </a:r>
          </a:p>
          <a:p>
            <a:pPr>
              <a:buFont typeface="Arial" panose="020B0604020202020204" pitchFamily="34" charset="0"/>
              <a:buChar char="•"/>
            </a:pPr>
            <a:endParaRPr lang="en-US" i="1" dirty="0"/>
          </a:p>
          <a:p>
            <a:endParaRPr lang="en-US" i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9F934F-F334-7A55-A77F-897B122DF53E}"/>
              </a:ext>
            </a:extLst>
          </p:cNvPr>
          <p:cNvSpPr txBox="1"/>
          <p:nvPr/>
        </p:nvSpPr>
        <p:spPr>
          <a:xfrm>
            <a:off x="8458200" y="1702475"/>
            <a:ext cx="68262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Cash Flow &amp; Growth: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EBIAT: $33.3M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UFCF: $68.7M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Tax Rate Cash: $1.18M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FCF (T+1): $1.75B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i="1" dirty="0"/>
              <a:t>Long-term Growth Rate: 2%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45802" y="5758840"/>
            <a:ext cx="384810" cy="133985"/>
          </a:xfrm>
          <a:custGeom>
            <a:avLst/>
            <a:gdLst/>
            <a:ahLst/>
            <a:cxnLst/>
            <a:rect l="l" t="t" r="r" b="b"/>
            <a:pathLst>
              <a:path w="384809" h="133985">
                <a:moveTo>
                  <a:pt x="182651" y="32156"/>
                </a:moveTo>
                <a:lnTo>
                  <a:pt x="171069" y="0"/>
                </a:lnTo>
                <a:lnTo>
                  <a:pt x="32867" y="48983"/>
                </a:lnTo>
                <a:lnTo>
                  <a:pt x="32867" y="0"/>
                </a:lnTo>
                <a:lnTo>
                  <a:pt x="0" y="0"/>
                </a:lnTo>
                <a:lnTo>
                  <a:pt x="0" y="133858"/>
                </a:lnTo>
                <a:lnTo>
                  <a:pt x="32867" y="133858"/>
                </a:lnTo>
                <a:lnTo>
                  <a:pt x="32867" y="86372"/>
                </a:lnTo>
                <a:lnTo>
                  <a:pt x="171069" y="133858"/>
                </a:lnTo>
                <a:lnTo>
                  <a:pt x="182651" y="101701"/>
                </a:lnTo>
                <a:lnTo>
                  <a:pt x="79184" y="67678"/>
                </a:lnTo>
                <a:lnTo>
                  <a:pt x="182651" y="32156"/>
                </a:lnTo>
                <a:close/>
              </a:path>
              <a:path w="384809" h="133985">
                <a:moveTo>
                  <a:pt x="384340" y="12"/>
                </a:moveTo>
                <a:lnTo>
                  <a:pt x="200939" y="12"/>
                </a:lnTo>
                <a:lnTo>
                  <a:pt x="200939" y="31762"/>
                </a:lnTo>
                <a:lnTo>
                  <a:pt x="200939" y="52082"/>
                </a:lnTo>
                <a:lnTo>
                  <a:pt x="200939" y="83832"/>
                </a:lnTo>
                <a:lnTo>
                  <a:pt x="200939" y="101612"/>
                </a:lnTo>
                <a:lnTo>
                  <a:pt x="200939" y="133362"/>
                </a:lnTo>
                <a:lnTo>
                  <a:pt x="384340" y="133362"/>
                </a:lnTo>
                <a:lnTo>
                  <a:pt x="384340" y="101612"/>
                </a:lnTo>
                <a:lnTo>
                  <a:pt x="233807" y="101612"/>
                </a:lnTo>
                <a:lnTo>
                  <a:pt x="233807" y="83832"/>
                </a:lnTo>
                <a:lnTo>
                  <a:pt x="384340" y="83832"/>
                </a:lnTo>
                <a:lnTo>
                  <a:pt x="384340" y="52082"/>
                </a:lnTo>
                <a:lnTo>
                  <a:pt x="233807" y="52082"/>
                </a:lnTo>
                <a:lnTo>
                  <a:pt x="233807" y="31762"/>
                </a:lnTo>
                <a:lnTo>
                  <a:pt x="384340" y="31762"/>
                </a:lnTo>
                <a:lnTo>
                  <a:pt x="384340" y="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48824" y="5758853"/>
            <a:ext cx="183515" cy="133350"/>
          </a:xfrm>
          <a:custGeom>
            <a:avLst/>
            <a:gdLst/>
            <a:ahLst/>
            <a:cxnLst/>
            <a:rect l="l" t="t" r="r" b="b"/>
            <a:pathLst>
              <a:path w="183515" h="133350">
                <a:moveTo>
                  <a:pt x="183019" y="0"/>
                </a:moveTo>
                <a:lnTo>
                  <a:pt x="0" y="0"/>
                </a:lnTo>
                <a:lnTo>
                  <a:pt x="0" y="31750"/>
                </a:lnTo>
                <a:lnTo>
                  <a:pt x="74701" y="31750"/>
                </a:lnTo>
                <a:lnTo>
                  <a:pt x="74701" y="133350"/>
                </a:lnTo>
                <a:lnTo>
                  <a:pt x="107569" y="133350"/>
                </a:lnTo>
                <a:lnTo>
                  <a:pt x="107569" y="31750"/>
                </a:lnTo>
                <a:lnTo>
                  <a:pt x="183019" y="31750"/>
                </a:lnTo>
                <a:lnTo>
                  <a:pt x="1830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241066" y="5758840"/>
            <a:ext cx="586105" cy="133985"/>
          </a:xfrm>
          <a:custGeom>
            <a:avLst/>
            <a:gdLst/>
            <a:ahLst/>
            <a:cxnLst/>
            <a:rect l="l" t="t" r="r" b="b"/>
            <a:pathLst>
              <a:path w="586104" h="133985">
                <a:moveTo>
                  <a:pt x="183400" y="32156"/>
                </a:moveTo>
                <a:lnTo>
                  <a:pt x="182905" y="27139"/>
                </a:lnTo>
                <a:lnTo>
                  <a:pt x="179336" y="16078"/>
                </a:lnTo>
                <a:lnTo>
                  <a:pt x="169570" y="5029"/>
                </a:lnTo>
                <a:lnTo>
                  <a:pt x="150507" y="12"/>
                </a:lnTo>
                <a:lnTo>
                  <a:pt x="150507" y="32156"/>
                </a:lnTo>
                <a:lnTo>
                  <a:pt x="150482" y="48983"/>
                </a:lnTo>
                <a:lnTo>
                  <a:pt x="32867" y="48983"/>
                </a:lnTo>
                <a:lnTo>
                  <a:pt x="32867" y="32156"/>
                </a:lnTo>
                <a:lnTo>
                  <a:pt x="150507" y="32156"/>
                </a:lnTo>
                <a:lnTo>
                  <a:pt x="150507" y="12"/>
                </a:lnTo>
                <a:lnTo>
                  <a:pt x="0" y="0"/>
                </a:lnTo>
                <a:lnTo>
                  <a:pt x="0" y="133858"/>
                </a:lnTo>
                <a:lnTo>
                  <a:pt x="32867" y="133858"/>
                </a:lnTo>
                <a:lnTo>
                  <a:pt x="32867" y="83375"/>
                </a:lnTo>
                <a:lnTo>
                  <a:pt x="166776" y="133858"/>
                </a:lnTo>
                <a:lnTo>
                  <a:pt x="183400" y="101701"/>
                </a:lnTo>
                <a:lnTo>
                  <a:pt x="131483" y="83375"/>
                </a:lnTo>
                <a:lnTo>
                  <a:pt x="150482" y="83375"/>
                </a:lnTo>
                <a:lnTo>
                  <a:pt x="169519" y="82880"/>
                </a:lnTo>
                <a:lnTo>
                  <a:pt x="179285" y="79413"/>
                </a:lnTo>
                <a:lnTo>
                  <a:pt x="182892" y="69977"/>
                </a:lnTo>
                <a:lnTo>
                  <a:pt x="183400" y="51600"/>
                </a:lnTo>
                <a:lnTo>
                  <a:pt x="183400" y="48983"/>
                </a:lnTo>
                <a:lnTo>
                  <a:pt x="183400" y="32156"/>
                </a:lnTo>
                <a:close/>
              </a:path>
              <a:path w="586104" h="133985">
                <a:moveTo>
                  <a:pt x="383984" y="32156"/>
                </a:moveTo>
                <a:lnTo>
                  <a:pt x="383489" y="27139"/>
                </a:lnTo>
                <a:lnTo>
                  <a:pt x="380009" y="16078"/>
                </a:lnTo>
                <a:lnTo>
                  <a:pt x="370586" y="5029"/>
                </a:lnTo>
                <a:lnTo>
                  <a:pt x="352272" y="12"/>
                </a:lnTo>
                <a:lnTo>
                  <a:pt x="352272" y="32156"/>
                </a:lnTo>
                <a:lnTo>
                  <a:pt x="352234" y="101701"/>
                </a:lnTo>
                <a:lnTo>
                  <a:pt x="234670" y="101701"/>
                </a:lnTo>
                <a:lnTo>
                  <a:pt x="234581" y="32156"/>
                </a:lnTo>
                <a:lnTo>
                  <a:pt x="352272" y="32156"/>
                </a:lnTo>
                <a:lnTo>
                  <a:pt x="352272" y="12"/>
                </a:lnTo>
                <a:lnTo>
                  <a:pt x="234581" y="0"/>
                </a:lnTo>
                <a:lnTo>
                  <a:pt x="215785" y="508"/>
                </a:lnTo>
                <a:lnTo>
                  <a:pt x="206133" y="4025"/>
                </a:lnTo>
                <a:lnTo>
                  <a:pt x="202590" y="13576"/>
                </a:lnTo>
                <a:lnTo>
                  <a:pt x="202082" y="32156"/>
                </a:lnTo>
                <a:lnTo>
                  <a:pt x="202082" y="101701"/>
                </a:lnTo>
                <a:lnTo>
                  <a:pt x="202590" y="106730"/>
                </a:lnTo>
                <a:lnTo>
                  <a:pt x="206133" y="117779"/>
                </a:lnTo>
                <a:lnTo>
                  <a:pt x="215785" y="128841"/>
                </a:lnTo>
                <a:lnTo>
                  <a:pt x="234581" y="133858"/>
                </a:lnTo>
                <a:lnTo>
                  <a:pt x="352234" y="133858"/>
                </a:lnTo>
                <a:lnTo>
                  <a:pt x="370586" y="133362"/>
                </a:lnTo>
                <a:lnTo>
                  <a:pt x="380009" y="129844"/>
                </a:lnTo>
                <a:lnTo>
                  <a:pt x="383489" y="120294"/>
                </a:lnTo>
                <a:lnTo>
                  <a:pt x="383984" y="101701"/>
                </a:lnTo>
                <a:lnTo>
                  <a:pt x="383984" y="32156"/>
                </a:lnTo>
                <a:close/>
              </a:path>
              <a:path w="586104" h="133985">
                <a:moveTo>
                  <a:pt x="586041" y="12"/>
                </a:moveTo>
                <a:lnTo>
                  <a:pt x="435521" y="12"/>
                </a:lnTo>
                <a:lnTo>
                  <a:pt x="416521" y="508"/>
                </a:lnTo>
                <a:lnTo>
                  <a:pt x="406768" y="4025"/>
                </a:lnTo>
                <a:lnTo>
                  <a:pt x="403174" y="13576"/>
                </a:lnTo>
                <a:lnTo>
                  <a:pt x="402653" y="32169"/>
                </a:lnTo>
                <a:lnTo>
                  <a:pt x="402653" y="101714"/>
                </a:lnTo>
                <a:lnTo>
                  <a:pt x="403174" y="106730"/>
                </a:lnTo>
                <a:lnTo>
                  <a:pt x="406768" y="117792"/>
                </a:lnTo>
                <a:lnTo>
                  <a:pt x="416521" y="128841"/>
                </a:lnTo>
                <a:lnTo>
                  <a:pt x="435521" y="133870"/>
                </a:lnTo>
                <a:lnTo>
                  <a:pt x="586041" y="133870"/>
                </a:lnTo>
                <a:lnTo>
                  <a:pt x="586041" y="101714"/>
                </a:lnTo>
                <a:lnTo>
                  <a:pt x="435521" y="101714"/>
                </a:lnTo>
                <a:lnTo>
                  <a:pt x="435597" y="32169"/>
                </a:lnTo>
                <a:lnTo>
                  <a:pt x="586041" y="32169"/>
                </a:lnTo>
                <a:lnTo>
                  <a:pt x="586041" y="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521340" y="5758840"/>
            <a:ext cx="587375" cy="133985"/>
          </a:xfrm>
          <a:custGeom>
            <a:avLst/>
            <a:gdLst/>
            <a:ahLst/>
            <a:cxnLst/>
            <a:rect l="l" t="t" r="r" b="b"/>
            <a:pathLst>
              <a:path w="587375" h="133985">
                <a:moveTo>
                  <a:pt x="183388" y="101612"/>
                </a:moveTo>
                <a:lnTo>
                  <a:pt x="32867" y="101612"/>
                </a:lnTo>
                <a:lnTo>
                  <a:pt x="32867" y="12"/>
                </a:lnTo>
                <a:lnTo>
                  <a:pt x="0" y="12"/>
                </a:lnTo>
                <a:lnTo>
                  <a:pt x="0" y="101612"/>
                </a:lnTo>
                <a:lnTo>
                  <a:pt x="0" y="133362"/>
                </a:lnTo>
                <a:lnTo>
                  <a:pt x="183388" y="133362"/>
                </a:lnTo>
                <a:lnTo>
                  <a:pt x="183388" y="101612"/>
                </a:lnTo>
                <a:close/>
              </a:path>
              <a:path w="587375" h="133985">
                <a:moveTo>
                  <a:pt x="385102" y="32156"/>
                </a:moveTo>
                <a:lnTo>
                  <a:pt x="384594" y="27139"/>
                </a:lnTo>
                <a:lnTo>
                  <a:pt x="381076" y="16078"/>
                </a:lnTo>
                <a:lnTo>
                  <a:pt x="371551" y="5029"/>
                </a:lnTo>
                <a:lnTo>
                  <a:pt x="352983" y="0"/>
                </a:lnTo>
                <a:lnTo>
                  <a:pt x="352983" y="32156"/>
                </a:lnTo>
                <a:lnTo>
                  <a:pt x="352983" y="51600"/>
                </a:lnTo>
                <a:lnTo>
                  <a:pt x="233832" y="51600"/>
                </a:lnTo>
                <a:lnTo>
                  <a:pt x="233934" y="32156"/>
                </a:lnTo>
                <a:lnTo>
                  <a:pt x="352983" y="32156"/>
                </a:lnTo>
                <a:lnTo>
                  <a:pt x="352983" y="0"/>
                </a:lnTo>
                <a:lnTo>
                  <a:pt x="233832" y="0"/>
                </a:lnTo>
                <a:lnTo>
                  <a:pt x="215468" y="508"/>
                </a:lnTo>
                <a:lnTo>
                  <a:pt x="206044" y="4025"/>
                </a:lnTo>
                <a:lnTo>
                  <a:pt x="202577" y="13563"/>
                </a:lnTo>
                <a:lnTo>
                  <a:pt x="202082" y="32156"/>
                </a:lnTo>
                <a:lnTo>
                  <a:pt x="202082" y="133858"/>
                </a:lnTo>
                <a:lnTo>
                  <a:pt x="233832" y="133858"/>
                </a:lnTo>
                <a:lnTo>
                  <a:pt x="233832" y="83375"/>
                </a:lnTo>
                <a:lnTo>
                  <a:pt x="352983" y="83375"/>
                </a:lnTo>
                <a:lnTo>
                  <a:pt x="352983" y="133858"/>
                </a:lnTo>
                <a:lnTo>
                  <a:pt x="385102" y="133858"/>
                </a:lnTo>
                <a:lnTo>
                  <a:pt x="385102" y="83375"/>
                </a:lnTo>
                <a:lnTo>
                  <a:pt x="385102" y="51600"/>
                </a:lnTo>
                <a:lnTo>
                  <a:pt x="385102" y="32156"/>
                </a:lnTo>
                <a:close/>
              </a:path>
              <a:path w="587375" h="133985">
                <a:moveTo>
                  <a:pt x="586803" y="32169"/>
                </a:moveTo>
                <a:lnTo>
                  <a:pt x="586282" y="27139"/>
                </a:lnTo>
                <a:lnTo>
                  <a:pt x="582688" y="16090"/>
                </a:lnTo>
                <a:lnTo>
                  <a:pt x="572935" y="5029"/>
                </a:lnTo>
                <a:lnTo>
                  <a:pt x="553935" y="12"/>
                </a:lnTo>
                <a:lnTo>
                  <a:pt x="553935" y="32169"/>
                </a:lnTo>
                <a:lnTo>
                  <a:pt x="553935" y="51612"/>
                </a:lnTo>
                <a:lnTo>
                  <a:pt x="553935" y="83388"/>
                </a:lnTo>
                <a:lnTo>
                  <a:pt x="553935" y="101714"/>
                </a:lnTo>
                <a:lnTo>
                  <a:pt x="436651" y="101714"/>
                </a:lnTo>
                <a:lnTo>
                  <a:pt x="436651" y="83388"/>
                </a:lnTo>
                <a:lnTo>
                  <a:pt x="553935" y="83388"/>
                </a:lnTo>
                <a:lnTo>
                  <a:pt x="553935" y="51612"/>
                </a:lnTo>
                <a:lnTo>
                  <a:pt x="436651" y="51612"/>
                </a:lnTo>
                <a:lnTo>
                  <a:pt x="436651" y="32169"/>
                </a:lnTo>
                <a:lnTo>
                  <a:pt x="553935" y="32169"/>
                </a:lnTo>
                <a:lnTo>
                  <a:pt x="553935" y="12"/>
                </a:lnTo>
                <a:lnTo>
                  <a:pt x="403771" y="12"/>
                </a:lnTo>
                <a:lnTo>
                  <a:pt x="403771" y="133858"/>
                </a:lnTo>
                <a:lnTo>
                  <a:pt x="553935" y="133858"/>
                </a:lnTo>
                <a:lnTo>
                  <a:pt x="572935" y="133350"/>
                </a:lnTo>
                <a:lnTo>
                  <a:pt x="582688" y="129832"/>
                </a:lnTo>
                <a:lnTo>
                  <a:pt x="586282" y="120294"/>
                </a:lnTo>
                <a:lnTo>
                  <a:pt x="586803" y="101714"/>
                </a:lnTo>
                <a:lnTo>
                  <a:pt x="586803" y="83388"/>
                </a:lnTo>
                <a:lnTo>
                  <a:pt x="586803" y="74041"/>
                </a:lnTo>
                <a:lnTo>
                  <a:pt x="582422" y="67691"/>
                </a:lnTo>
                <a:lnTo>
                  <a:pt x="586803" y="60960"/>
                </a:lnTo>
                <a:lnTo>
                  <a:pt x="586803" y="51612"/>
                </a:lnTo>
                <a:lnTo>
                  <a:pt x="586803" y="321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8798825" y="5515819"/>
            <a:ext cx="412750" cy="620395"/>
            <a:chOff x="8798825" y="5515819"/>
            <a:chExt cx="412750" cy="62039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98825" y="5745760"/>
              <a:ext cx="170700" cy="15963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98296" y="5807820"/>
              <a:ext cx="213360" cy="37465"/>
            </a:xfrm>
            <a:custGeom>
              <a:avLst/>
              <a:gdLst/>
              <a:ahLst/>
              <a:cxnLst/>
              <a:rect l="l" t="t" r="r" b="b"/>
              <a:pathLst>
                <a:path w="213359" h="37464">
                  <a:moveTo>
                    <a:pt x="194589" y="0"/>
                  </a:moveTo>
                  <a:lnTo>
                    <a:pt x="18288" y="0"/>
                  </a:lnTo>
                  <a:lnTo>
                    <a:pt x="11647" y="1133"/>
                  </a:lnTo>
                  <a:lnTo>
                    <a:pt x="5781" y="4579"/>
                  </a:lnTo>
                  <a:lnTo>
                    <a:pt x="1596" y="10410"/>
                  </a:lnTo>
                  <a:lnTo>
                    <a:pt x="0" y="18694"/>
                  </a:lnTo>
                  <a:lnTo>
                    <a:pt x="1701" y="26978"/>
                  </a:lnTo>
                  <a:lnTo>
                    <a:pt x="6062" y="32808"/>
                  </a:lnTo>
                  <a:lnTo>
                    <a:pt x="11963" y="36255"/>
                  </a:lnTo>
                  <a:lnTo>
                    <a:pt x="18288" y="37388"/>
                  </a:lnTo>
                  <a:lnTo>
                    <a:pt x="194589" y="37388"/>
                  </a:lnTo>
                  <a:lnTo>
                    <a:pt x="201607" y="36255"/>
                  </a:lnTo>
                  <a:lnTo>
                    <a:pt x="207573" y="32808"/>
                  </a:lnTo>
                  <a:lnTo>
                    <a:pt x="211718" y="26978"/>
                  </a:lnTo>
                  <a:lnTo>
                    <a:pt x="212078" y="25057"/>
                  </a:lnTo>
                  <a:lnTo>
                    <a:pt x="15176" y="25057"/>
                  </a:lnTo>
                  <a:lnTo>
                    <a:pt x="12192" y="21932"/>
                  </a:lnTo>
                  <a:lnTo>
                    <a:pt x="12319" y="15201"/>
                  </a:lnTo>
                  <a:lnTo>
                    <a:pt x="14935" y="11963"/>
                  </a:lnTo>
                  <a:lnTo>
                    <a:pt x="211967" y="11963"/>
                  </a:lnTo>
                  <a:lnTo>
                    <a:pt x="211666" y="10410"/>
                  </a:lnTo>
                  <a:lnTo>
                    <a:pt x="207435" y="4579"/>
                  </a:lnTo>
                  <a:lnTo>
                    <a:pt x="201451" y="1133"/>
                  </a:lnTo>
                  <a:lnTo>
                    <a:pt x="194589" y="0"/>
                  </a:lnTo>
                  <a:close/>
                </a:path>
                <a:path w="213359" h="37464">
                  <a:moveTo>
                    <a:pt x="211967" y="11963"/>
                  </a:moveTo>
                  <a:lnTo>
                    <a:pt x="198335" y="11963"/>
                  </a:lnTo>
                  <a:lnTo>
                    <a:pt x="201066" y="14960"/>
                  </a:lnTo>
                  <a:lnTo>
                    <a:pt x="201066" y="22428"/>
                  </a:lnTo>
                  <a:lnTo>
                    <a:pt x="197827" y="25057"/>
                  </a:lnTo>
                  <a:lnTo>
                    <a:pt x="212078" y="25057"/>
                  </a:lnTo>
                  <a:lnTo>
                    <a:pt x="213271" y="18694"/>
                  </a:lnTo>
                  <a:lnTo>
                    <a:pt x="211967" y="11963"/>
                  </a:lnTo>
                  <a:close/>
                </a:path>
              </a:pathLst>
            </a:custGeom>
            <a:solidFill>
              <a:srgbClr val="8A8A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8285" y="5515819"/>
              <a:ext cx="213283" cy="21236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8285" y="5923732"/>
              <a:ext cx="213283" cy="212356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10451869" y="5807820"/>
            <a:ext cx="38735" cy="37465"/>
          </a:xfrm>
          <a:custGeom>
            <a:avLst/>
            <a:gdLst/>
            <a:ahLst/>
            <a:cxnLst/>
            <a:rect l="l" t="t" r="r" b="b"/>
            <a:pathLst>
              <a:path w="38734" h="37464">
                <a:moveTo>
                  <a:pt x="19159" y="0"/>
                </a:moveTo>
                <a:lnTo>
                  <a:pt x="4748" y="5842"/>
                </a:lnTo>
                <a:lnTo>
                  <a:pt x="0" y="18694"/>
                </a:lnTo>
                <a:lnTo>
                  <a:pt x="4830" y="31546"/>
                </a:lnTo>
                <a:lnTo>
                  <a:pt x="19159" y="37388"/>
                </a:lnTo>
                <a:lnTo>
                  <a:pt x="33532" y="31546"/>
                </a:lnTo>
                <a:lnTo>
                  <a:pt x="35956" y="25044"/>
                </a:lnTo>
                <a:lnTo>
                  <a:pt x="10167" y="25044"/>
                </a:lnTo>
                <a:lnTo>
                  <a:pt x="10100" y="18694"/>
                </a:lnTo>
                <a:lnTo>
                  <a:pt x="10028" y="11963"/>
                </a:lnTo>
                <a:lnTo>
                  <a:pt x="35814" y="11963"/>
                </a:lnTo>
                <a:lnTo>
                  <a:pt x="33532" y="5842"/>
                </a:lnTo>
                <a:lnTo>
                  <a:pt x="19159" y="0"/>
                </a:lnTo>
                <a:close/>
              </a:path>
              <a:path w="38734" h="37464">
                <a:moveTo>
                  <a:pt x="35814" y="11963"/>
                </a:moveTo>
                <a:lnTo>
                  <a:pt x="27719" y="11963"/>
                </a:lnTo>
                <a:lnTo>
                  <a:pt x="27706" y="25044"/>
                </a:lnTo>
                <a:lnTo>
                  <a:pt x="35956" y="25044"/>
                </a:lnTo>
                <a:lnTo>
                  <a:pt x="38323" y="18694"/>
                </a:lnTo>
                <a:lnTo>
                  <a:pt x="35814" y="11963"/>
                </a:lnTo>
                <a:close/>
              </a:path>
            </a:pathLst>
          </a:custGeom>
          <a:solidFill>
            <a:srgbClr val="8A8A8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36876" y="5752673"/>
            <a:ext cx="246997" cy="147027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7246141" y="5749870"/>
            <a:ext cx="1525905" cy="151765"/>
          </a:xfrm>
          <a:custGeom>
            <a:avLst/>
            <a:gdLst/>
            <a:ahLst/>
            <a:cxnLst/>
            <a:rect l="l" t="t" r="r" b="b"/>
            <a:pathLst>
              <a:path w="1525904" h="151764">
                <a:moveTo>
                  <a:pt x="1238669" y="0"/>
                </a:moveTo>
                <a:lnTo>
                  <a:pt x="1196476" y="1080"/>
                </a:lnTo>
                <a:lnTo>
                  <a:pt x="0" y="69164"/>
                </a:lnTo>
                <a:lnTo>
                  <a:pt x="0" y="83743"/>
                </a:lnTo>
                <a:lnTo>
                  <a:pt x="1238669" y="151422"/>
                </a:lnTo>
                <a:lnTo>
                  <a:pt x="1312090" y="148850"/>
                </a:lnTo>
                <a:lnTo>
                  <a:pt x="1379803" y="141687"/>
                </a:lnTo>
                <a:lnTo>
                  <a:pt x="1395782" y="138709"/>
                </a:lnTo>
                <a:lnTo>
                  <a:pt x="1238669" y="138709"/>
                </a:lnTo>
                <a:lnTo>
                  <a:pt x="1198442" y="137739"/>
                </a:lnTo>
                <a:lnTo>
                  <a:pt x="135915" y="76644"/>
                </a:lnTo>
                <a:lnTo>
                  <a:pt x="1238669" y="12712"/>
                </a:lnTo>
                <a:lnTo>
                  <a:pt x="1396355" y="12712"/>
                </a:lnTo>
                <a:lnTo>
                  <a:pt x="1379803" y="9622"/>
                </a:lnTo>
                <a:lnTo>
                  <a:pt x="1312090" y="2526"/>
                </a:lnTo>
                <a:lnTo>
                  <a:pt x="1238669" y="0"/>
                </a:lnTo>
                <a:close/>
              </a:path>
              <a:path w="1525904" h="151764">
                <a:moveTo>
                  <a:pt x="1396355" y="12712"/>
                </a:moveTo>
                <a:lnTo>
                  <a:pt x="1238669" y="12712"/>
                </a:lnTo>
                <a:lnTo>
                  <a:pt x="1310941" y="15137"/>
                </a:lnTo>
                <a:lnTo>
                  <a:pt x="1375783" y="21893"/>
                </a:lnTo>
                <a:lnTo>
                  <a:pt x="1430647" y="32200"/>
                </a:lnTo>
                <a:lnTo>
                  <a:pt x="1472987" y="45281"/>
                </a:lnTo>
                <a:lnTo>
                  <a:pt x="1500259" y="60355"/>
                </a:lnTo>
                <a:lnTo>
                  <a:pt x="1509915" y="76644"/>
                </a:lnTo>
                <a:lnTo>
                  <a:pt x="1500259" y="92275"/>
                </a:lnTo>
                <a:lnTo>
                  <a:pt x="1430647" y="119592"/>
                </a:lnTo>
                <a:lnTo>
                  <a:pt x="1375783" y="129679"/>
                </a:lnTo>
                <a:lnTo>
                  <a:pt x="1310941" y="136318"/>
                </a:lnTo>
                <a:lnTo>
                  <a:pt x="1238669" y="138709"/>
                </a:lnTo>
                <a:lnTo>
                  <a:pt x="1395782" y="138709"/>
                </a:lnTo>
                <a:lnTo>
                  <a:pt x="1438400" y="130765"/>
                </a:lnTo>
                <a:lnTo>
                  <a:pt x="1484474" y="116913"/>
                </a:lnTo>
                <a:lnTo>
                  <a:pt x="1514617" y="100963"/>
                </a:lnTo>
                <a:lnTo>
                  <a:pt x="1525422" y="83743"/>
                </a:lnTo>
                <a:lnTo>
                  <a:pt x="1525422" y="69164"/>
                </a:lnTo>
                <a:lnTo>
                  <a:pt x="1514617" y="51058"/>
                </a:lnTo>
                <a:lnTo>
                  <a:pt x="1484474" y="34615"/>
                </a:lnTo>
                <a:lnTo>
                  <a:pt x="1438400" y="20561"/>
                </a:lnTo>
                <a:lnTo>
                  <a:pt x="1396355" y="12712"/>
                </a:lnTo>
                <a:close/>
              </a:path>
            </a:pathLst>
          </a:custGeom>
          <a:solidFill>
            <a:srgbClr val="E127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28313F-0A6B-A434-CBB2-01325D367635}"/>
              </a:ext>
            </a:extLst>
          </p:cNvPr>
          <p:cNvSpPr txBox="1"/>
          <p:nvPr/>
        </p:nvSpPr>
        <p:spPr>
          <a:xfrm>
            <a:off x="685800" y="45720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APPENDIX*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1D0537-2C12-3DDF-C2AE-B7EE96C9C48B}"/>
              </a:ext>
            </a:extLst>
          </p:cNvPr>
          <p:cNvSpPr txBox="1"/>
          <p:nvPr/>
        </p:nvSpPr>
        <p:spPr>
          <a:xfrm>
            <a:off x="685800" y="1524000"/>
            <a:ext cx="112014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hlinkClick r:id="rId6"/>
              </a:rPr>
              <a:t>https://seekingalpha.com/symbol/RKLB/peers/comparison</a:t>
            </a:r>
            <a:endParaRPr lang="en-US" sz="2800" dirty="0"/>
          </a:p>
          <a:p>
            <a:r>
              <a:rPr lang="en-US" sz="2800" dirty="0">
                <a:hlinkClick r:id="rId7"/>
              </a:rPr>
              <a:t>https://www.morningstar.com/stocks/xnas/rklb/quote</a:t>
            </a:r>
            <a:endParaRPr lang="en-US" sz="2800" dirty="0"/>
          </a:p>
          <a:p>
            <a:r>
              <a:rPr lang="en-US" sz="2800" dirty="0">
                <a:hlinkClick r:id="rId8"/>
              </a:rPr>
              <a:t>https://library.fuqua.duke.edu/databases/index.php#firstS</a:t>
            </a:r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59F1B8DA-C948-00F3-62E4-976F731210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544139"/>
              </p:ext>
            </p:extLst>
          </p:nvPr>
        </p:nvGraphicFramePr>
        <p:xfrm>
          <a:off x="808127" y="3339882"/>
          <a:ext cx="8229600" cy="2924136"/>
        </p:xfrm>
        <a:graphic>
          <a:graphicData uri="http://schemas.openxmlformats.org/drawingml/2006/table">
            <a:tbl>
              <a:tblPr/>
              <a:tblGrid>
                <a:gridCol w="2743200">
                  <a:extLst>
                    <a:ext uri="{9D8B030D-6E8A-4147-A177-3AD203B41FA5}">
                      <a16:colId xmlns:a16="http://schemas.microsoft.com/office/drawing/2014/main" val="13845167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369662227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691954679"/>
                    </a:ext>
                  </a:extLst>
                </a:gridCol>
              </a:tblGrid>
              <a:tr h="31323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Average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Median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4315716"/>
                  </a:ext>
                </a:extLst>
              </a:tr>
              <a:tr h="548154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Price/Sales (TTM)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12.01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1.85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3469681"/>
                  </a:ext>
                </a:extLst>
              </a:tr>
              <a:tr h="31323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EV/Sales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12.01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1.85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5489089"/>
                  </a:ext>
                </a:extLst>
              </a:tr>
              <a:tr h="54815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Price/Earnings (Forward)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47.25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18.41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305475"/>
                  </a:ext>
                </a:extLst>
              </a:tr>
              <a:tr h="54815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Price/Book 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6.25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2.37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468838"/>
                  </a:ext>
                </a:extLst>
              </a:tr>
              <a:tr h="54815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Dividend Yield (%)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bg1"/>
                          </a:solidFill>
                        </a:rPr>
                        <a:t>0.11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0733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3270" cy="6858000"/>
          </a:xfrm>
          <a:custGeom>
            <a:avLst/>
            <a:gdLst/>
            <a:ahLst/>
            <a:cxnLst/>
            <a:rect l="l" t="t" r="r" b="b"/>
            <a:pathLst>
              <a:path w="12193270" h="6858000">
                <a:moveTo>
                  <a:pt x="12193206" y="0"/>
                </a:moveTo>
                <a:lnTo>
                  <a:pt x="0" y="0"/>
                </a:lnTo>
                <a:lnTo>
                  <a:pt x="0" y="6858000"/>
                </a:lnTo>
                <a:lnTo>
                  <a:pt x="12193206" y="6858000"/>
                </a:lnTo>
                <a:lnTo>
                  <a:pt x="121932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536826" y="539225"/>
            <a:ext cx="11120120" cy="5782310"/>
            <a:chOff x="536826" y="539225"/>
            <a:chExt cx="11120120" cy="5782310"/>
          </a:xfrm>
        </p:grpSpPr>
        <p:sp>
          <p:nvSpPr>
            <p:cNvPr id="4" name="object 4"/>
            <p:cNvSpPr/>
            <p:nvPr/>
          </p:nvSpPr>
          <p:spPr>
            <a:xfrm>
              <a:off x="540001" y="542400"/>
              <a:ext cx="11113770" cy="5775960"/>
            </a:xfrm>
            <a:custGeom>
              <a:avLst/>
              <a:gdLst/>
              <a:ahLst/>
              <a:cxnLst/>
              <a:rect l="l" t="t" r="r" b="b"/>
              <a:pathLst>
                <a:path w="11113770" h="5775960">
                  <a:moveTo>
                    <a:pt x="11113198" y="0"/>
                  </a:moveTo>
                  <a:lnTo>
                    <a:pt x="0" y="0"/>
                  </a:lnTo>
                  <a:lnTo>
                    <a:pt x="0" y="5775604"/>
                  </a:lnTo>
                  <a:lnTo>
                    <a:pt x="7494968" y="5775604"/>
                  </a:lnTo>
                  <a:lnTo>
                    <a:pt x="7851597" y="5417515"/>
                  </a:lnTo>
                  <a:lnTo>
                    <a:pt x="11113198" y="5417515"/>
                  </a:lnTo>
                  <a:lnTo>
                    <a:pt x="11113198" y="0"/>
                  </a:lnTo>
                  <a:close/>
                </a:path>
              </a:pathLst>
            </a:custGeom>
            <a:ln w="6350">
              <a:solidFill>
                <a:srgbClr val="E3272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72598" y="1016266"/>
              <a:ext cx="7623127" cy="475273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4254394" y="4567213"/>
            <a:ext cx="182880" cy="28321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z="1650" spc="50" dirty="0">
                <a:solidFill>
                  <a:srgbClr val="6D6E71"/>
                </a:solidFill>
                <a:latin typeface="Calibri"/>
                <a:cs typeface="Calibri"/>
              </a:rPr>
              <a:t>&amp;</a:t>
            </a:r>
            <a:endParaRPr sz="165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408700" y="4473003"/>
            <a:ext cx="5319395" cy="471170"/>
            <a:chOff x="1408700" y="4473003"/>
            <a:chExt cx="5319395" cy="471170"/>
          </a:xfrm>
        </p:grpSpPr>
        <p:sp>
          <p:nvSpPr>
            <p:cNvPr id="8" name="object 8"/>
            <p:cNvSpPr/>
            <p:nvPr/>
          </p:nvSpPr>
          <p:spPr>
            <a:xfrm>
              <a:off x="2622296" y="4678184"/>
              <a:ext cx="1136015" cy="81915"/>
            </a:xfrm>
            <a:custGeom>
              <a:avLst/>
              <a:gdLst/>
              <a:ahLst/>
              <a:cxnLst/>
              <a:rect l="l" t="t" r="r" b="b"/>
              <a:pathLst>
                <a:path w="1136014" h="81914">
                  <a:moveTo>
                    <a:pt x="111569" y="19570"/>
                  </a:moveTo>
                  <a:lnTo>
                    <a:pt x="111264" y="16510"/>
                  </a:lnTo>
                  <a:lnTo>
                    <a:pt x="109093" y="9791"/>
                  </a:lnTo>
                  <a:lnTo>
                    <a:pt x="103149" y="3060"/>
                  </a:lnTo>
                  <a:lnTo>
                    <a:pt x="91554" y="25"/>
                  </a:lnTo>
                  <a:lnTo>
                    <a:pt x="91554" y="19570"/>
                  </a:lnTo>
                  <a:lnTo>
                    <a:pt x="91541" y="29806"/>
                  </a:lnTo>
                  <a:lnTo>
                    <a:pt x="19989" y="29806"/>
                  </a:lnTo>
                  <a:lnTo>
                    <a:pt x="19989" y="19570"/>
                  </a:lnTo>
                  <a:lnTo>
                    <a:pt x="91554" y="19570"/>
                  </a:lnTo>
                  <a:lnTo>
                    <a:pt x="91554" y="25"/>
                  </a:lnTo>
                  <a:lnTo>
                    <a:pt x="0" y="12"/>
                  </a:lnTo>
                  <a:lnTo>
                    <a:pt x="0" y="81432"/>
                  </a:lnTo>
                  <a:lnTo>
                    <a:pt x="19989" y="81432"/>
                  </a:lnTo>
                  <a:lnTo>
                    <a:pt x="19989" y="50736"/>
                  </a:lnTo>
                  <a:lnTo>
                    <a:pt x="101460" y="81432"/>
                  </a:lnTo>
                  <a:lnTo>
                    <a:pt x="111569" y="61874"/>
                  </a:lnTo>
                  <a:lnTo>
                    <a:pt x="79984" y="50736"/>
                  </a:lnTo>
                  <a:lnTo>
                    <a:pt x="91541" y="50736"/>
                  </a:lnTo>
                  <a:lnTo>
                    <a:pt x="103124" y="50431"/>
                  </a:lnTo>
                  <a:lnTo>
                    <a:pt x="109067" y="48310"/>
                  </a:lnTo>
                  <a:lnTo>
                    <a:pt x="111252" y="42570"/>
                  </a:lnTo>
                  <a:lnTo>
                    <a:pt x="111569" y="31394"/>
                  </a:lnTo>
                  <a:lnTo>
                    <a:pt x="111569" y="29806"/>
                  </a:lnTo>
                  <a:lnTo>
                    <a:pt x="111569" y="19570"/>
                  </a:lnTo>
                  <a:close/>
                </a:path>
                <a:path w="1136014" h="81914">
                  <a:moveTo>
                    <a:pt x="233578" y="19570"/>
                  </a:moveTo>
                  <a:lnTo>
                    <a:pt x="233273" y="16510"/>
                  </a:lnTo>
                  <a:lnTo>
                    <a:pt x="231165" y="9791"/>
                  </a:lnTo>
                  <a:lnTo>
                    <a:pt x="225437" y="3060"/>
                  </a:lnTo>
                  <a:lnTo>
                    <a:pt x="214287" y="25"/>
                  </a:lnTo>
                  <a:lnTo>
                    <a:pt x="214287" y="19570"/>
                  </a:lnTo>
                  <a:lnTo>
                    <a:pt x="214274" y="61874"/>
                  </a:lnTo>
                  <a:lnTo>
                    <a:pt x="142748" y="61874"/>
                  </a:lnTo>
                  <a:lnTo>
                    <a:pt x="142697" y="19570"/>
                  </a:lnTo>
                  <a:lnTo>
                    <a:pt x="214287" y="19570"/>
                  </a:lnTo>
                  <a:lnTo>
                    <a:pt x="214287" y="25"/>
                  </a:lnTo>
                  <a:lnTo>
                    <a:pt x="142697" y="12"/>
                  </a:lnTo>
                  <a:lnTo>
                    <a:pt x="122923" y="61874"/>
                  </a:lnTo>
                  <a:lnTo>
                    <a:pt x="123228" y="64922"/>
                  </a:lnTo>
                  <a:lnTo>
                    <a:pt x="125399" y="71653"/>
                  </a:lnTo>
                  <a:lnTo>
                    <a:pt x="131267" y="78371"/>
                  </a:lnTo>
                  <a:lnTo>
                    <a:pt x="142697" y="81432"/>
                  </a:lnTo>
                  <a:lnTo>
                    <a:pt x="214274" y="81432"/>
                  </a:lnTo>
                  <a:lnTo>
                    <a:pt x="225437" y="81127"/>
                  </a:lnTo>
                  <a:lnTo>
                    <a:pt x="231165" y="78981"/>
                  </a:lnTo>
                  <a:lnTo>
                    <a:pt x="233273" y="73177"/>
                  </a:lnTo>
                  <a:lnTo>
                    <a:pt x="233489" y="64922"/>
                  </a:lnTo>
                  <a:lnTo>
                    <a:pt x="233578" y="61874"/>
                  </a:lnTo>
                  <a:lnTo>
                    <a:pt x="233578" y="19570"/>
                  </a:lnTo>
                  <a:close/>
                </a:path>
                <a:path w="1136014" h="81914">
                  <a:moveTo>
                    <a:pt x="356514" y="0"/>
                  </a:moveTo>
                  <a:lnTo>
                    <a:pt x="264947" y="0"/>
                  </a:lnTo>
                  <a:lnTo>
                    <a:pt x="253390" y="304"/>
                  </a:lnTo>
                  <a:lnTo>
                    <a:pt x="247446" y="2451"/>
                  </a:lnTo>
                  <a:lnTo>
                    <a:pt x="245262" y="8255"/>
                  </a:lnTo>
                  <a:lnTo>
                    <a:pt x="244957" y="19558"/>
                  </a:lnTo>
                  <a:lnTo>
                    <a:pt x="244957" y="61861"/>
                  </a:lnTo>
                  <a:lnTo>
                    <a:pt x="245262" y="64922"/>
                  </a:lnTo>
                  <a:lnTo>
                    <a:pt x="247446" y="71653"/>
                  </a:lnTo>
                  <a:lnTo>
                    <a:pt x="253390" y="78384"/>
                  </a:lnTo>
                  <a:lnTo>
                    <a:pt x="264947" y="81432"/>
                  </a:lnTo>
                  <a:lnTo>
                    <a:pt x="356514" y="81432"/>
                  </a:lnTo>
                  <a:lnTo>
                    <a:pt x="356514" y="61861"/>
                  </a:lnTo>
                  <a:lnTo>
                    <a:pt x="264947" y="61861"/>
                  </a:lnTo>
                  <a:lnTo>
                    <a:pt x="264998" y="19558"/>
                  </a:lnTo>
                  <a:lnTo>
                    <a:pt x="356514" y="19558"/>
                  </a:lnTo>
                  <a:lnTo>
                    <a:pt x="356514" y="0"/>
                  </a:lnTo>
                  <a:close/>
                </a:path>
                <a:path w="1136014" h="81914">
                  <a:moveTo>
                    <a:pt x="478993" y="19570"/>
                  </a:moveTo>
                  <a:lnTo>
                    <a:pt x="471944" y="12"/>
                  </a:lnTo>
                  <a:lnTo>
                    <a:pt x="387870" y="29806"/>
                  </a:lnTo>
                  <a:lnTo>
                    <a:pt x="387870" y="12"/>
                  </a:lnTo>
                  <a:lnTo>
                    <a:pt x="367880" y="12"/>
                  </a:lnTo>
                  <a:lnTo>
                    <a:pt x="367880" y="81432"/>
                  </a:lnTo>
                  <a:lnTo>
                    <a:pt x="387870" y="81432"/>
                  </a:lnTo>
                  <a:lnTo>
                    <a:pt x="387870" y="52552"/>
                  </a:lnTo>
                  <a:lnTo>
                    <a:pt x="471944" y="81432"/>
                  </a:lnTo>
                  <a:lnTo>
                    <a:pt x="478993" y="61874"/>
                  </a:lnTo>
                  <a:lnTo>
                    <a:pt x="416052" y="41173"/>
                  </a:lnTo>
                  <a:lnTo>
                    <a:pt x="478993" y="19570"/>
                  </a:lnTo>
                  <a:close/>
                </a:path>
                <a:path w="1136014" h="81914">
                  <a:moveTo>
                    <a:pt x="601687" y="0"/>
                  </a:moveTo>
                  <a:lnTo>
                    <a:pt x="490118" y="0"/>
                  </a:lnTo>
                  <a:lnTo>
                    <a:pt x="490118" y="19050"/>
                  </a:lnTo>
                  <a:lnTo>
                    <a:pt x="490118" y="31750"/>
                  </a:lnTo>
                  <a:lnTo>
                    <a:pt x="490118" y="50800"/>
                  </a:lnTo>
                  <a:lnTo>
                    <a:pt x="490118" y="62230"/>
                  </a:lnTo>
                  <a:lnTo>
                    <a:pt x="490118" y="81280"/>
                  </a:lnTo>
                  <a:lnTo>
                    <a:pt x="601687" y="81280"/>
                  </a:lnTo>
                  <a:lnTo>
                    <a:pt x="601687" y="62230"/>
                  </a:lnTo>
                  <a:lnTo>
                    <a:pt x="510108" y="62230"/>
                  </a:lnTo>
                  <a:lnTo>
                    <a:pt x="510108" y="50800"/>
                  </a:lnTo>
                  <a:lnTo>
                    <a:pt x="601687" y="50800"/>
                  </a:lnTo>
                  <a:lnTo>
                    <a:pt x="601687" y="31750"/>
                  </a:lnTo>
                  <a:lnTo>
                    <a:pt x="510108" y="31750"/>
                  </a:lnTo>
                  <a:lnTo>
                    <a:pt x="510108" y="19050"/>
                  </a:lnTo>
                  <a:lnTo>
                    <a:pt x="601687" y="19050"/>
                  </a:lnTo>
                  <a:lnTo>
                    <a:pt x="601687" y="0"/>
                  </a:lnTo>
                  <a:close/>
                </a:path>
                <a:path w="1136014" h="81914">
                  <a:moveTo>
                    <a:pt x="724395" y="0"/>
                  </a:moveTo>
                  <a:lnTo>
                    <a:pt x="613054" y="0"/>
                  </a:lnTo>
                  <a:lnTo>
                    <a:pt x="613054" y="19050"/>
                  </a:lnTo>
                  <a:lnTo>
                    <a:pt x="658507" y="19050"/>
                  </a:lnTo>
                  <a:lnTo>
                    <a:pt x="658507" y="81280"/>
                  </a:lnTo>
                  <a:lnTo>
                    <a:pt x="678497" y="81280"/>
                  </a:lnTo>
                  <a:lnTo>
                    <a:pt x="678497" y="19050"/>
                  </a:lnTo>
                  <a:lnTo>
                    <a:pt x="724395" y="19050"/>
                  </a:lnTo>
                  <a:lnTo>
                    <a:pt x="724395" y="0"/>
                  </a:lnTo>
                  <a:close/>
                </a:path>
                <a:path w="1136014" h="81914">
                  <a:moveTo>
                    <a:pt x="890409" y="62230"/>
                  </a:moveTo>
                  <a:lnTo>
                    <a:pt x="798830" y="62230"/>
                  </a:lnTo>
                  <a:lnTo>
                    <a:pt x="798830" y="0"/>
                  </a:lnTo>
                  <a:lnTo>
                    <a:pt x="778840" y="0"/>
                  </a:lnTo>
                  <a:lnTo>
                    <a:pt x="778840" y="62230"/>
                  </a:lnTo>
                  <a:lnTo>
                    <a:pt x="778840" y="81280"/>
                  </a:lnTo>
                  <a:lnTo>
                    <a:pt x="890409" y="81280"/>
                  </a:lnTo>
                  <a:lnTo>
                    <a:pt x="890409" y="62230"/>
                  </a:lnTo>
                  <a:close/>
                </a:path>
                <a:path w="1136014" h="81914">
                  <a:moveTo>
                    <a:pt x="1013117" y="19570"/>
                  </a:moveTo>
                  <a:lnTo>
                    <a:pt x="1012812" y="16510"/>
                  </a:lnTo>
                  <a:lnTo>
                    <a:pt x="1010666" y="9791"/>
                  </a:lnTo>
                  <a:lnTo>
                    <a:pt x="1004862" y="3073"/>
                  </a:lnTo>
                  <a:lnTo>
                    <a:pt x="993571" y="12"/>
                  </a:lnTo>
                  <a:lnTo>
                    <a:pt x="993571" y="19570"/>
                  </a:lnTo>
                  <a:lnTo>
                    <a:pt x="993571" y="31394"/>
                  </a:lnTo>
                  <a:lnTo>
                    <a:pt x="921080" y="31394"/>
                  </a:lnTo>
                  <a:lnTo>
                    <a:pt x="921156" y="19570"/>
                  </a:lnTo>
                  <a:lnTo>
                    <a:pt x="993571" y="19570"/>
                  </a:lnTo>
                  <a:lnTo>
                    <a:pt x="993571" y="12"/>
                  </a:lnTo>
                  <a:lnTo>
                    <a:pt x="921080" y="12"/>
                  </a:lnTo>
                  <a:lnTo>
                    <a:pt x="909916" y="317"/>
                  </a:lnTo>
                  <a:lnTo>
                    <a:pt x="904189" y="2451"/>
                  </a:lnTo>
                  <a:lnTo>
                    <a:pt x="902068" y="8267"/>
                  </a:lnTo>
                  <a:lnTo>
                    <a:pt x="901852" y="16510"/>
                  </a:lnTo>
                  <a:lnTo>
                    <a:pt x="901776" y="81432"/>
                  </a:lnTo>
                  <a:lnTo>
                    <a:pt x="921080" y="81432"/>
                  </a:lnTo>
                  <a:lnTo>
                    <a:pt x="921080" y="50723"/>
                  </a:lnTo>
                  <a:lnTo>
                    <a:pt x="993571" y="50723"/>
                  </a:lnTo>
                  <a:lnTo>
                    <a:pt x="993571" y="81432"/>
                  </a:lnTo>
                  <a:lnTo>
                    <a:pt x="1013117" y="81432"/>
                  </a:lnTo>
                  <a:lnTo>
                    <a:pt x="1013117" y="50723"/>
                  </a:lnTo>
                  <a:lnTo>
                    <a:pt x="1013117" y="31394"/>
                  </a:lnTo>
                  <a:lnTo>
                    <a:pt x="1013117" y="19570"/>
                  </a:lnTo>
                  <a:close/>
                </a:path>
                <a:path w="1136014" h="81914">
                  <a:moveTo>
                    <a:pt x="1135799" y="19558"/>
                  </a:moveTo>
                  <a:lnTo>
                    <a:pt x="1135494" y="16510"/>
                  </a:lnTo>
                  <a:lnTo>
                    <a:pt x="1133309" y="9779"/>
                  </a:lnTo>
                  <a:lnTo>
                    <a:pt x="1127366" y="3060"/>
                  </a:lnTo>
                  <a:lnTo>
                    <a:pt x="1115809" y="0"/>
                  </a:lnTo>
                  <a:lnTo>
                    <a:pt x="1115809" y="19558"/>
                  </a:lnTo>
                  <a:lnTo>
                    <a:pt x="1115809" y="31394"/>
                  </a:lnTo>
                  <a:lnTo>
                    <a:pt x="1115809" y="50723"/>
                  </a:lnTo>
                  <a:lnTo>
                    <a:pt x="1115809" y="61874"/>
                  </a:lnTo>
                  <a:lnTo>
                    <a:pt x="1044460" y="61874"/>
                  </a:lnTo>
                  <a:lnTo>
                    <a:pt x="1044460" y="50723"/>
                  </a:lnTo>
                  <a:lnTo>
                    <a:pt x="1115809" y="50723"/>
                  </a:lnTo>
                  <a:lnTo>
                    <a:pt x="1115809" y="31394"/>
                  </a:lnTo>
                  <a:lnTo>
                    <a:pt x="1044460" y="31394"/>
                  </a:lnTo>
                  <a:lnTo>
                    <a:pt x="1044460" y="19558"/>
                  </a:lnTo>
                  <a:lnTo>
                    <a:pt x="1115809" y="19558"/>
                  </a:lnTo>
                  <a:lnTo>
                    <a:pt x="1115809" y="0"/>
                  </a:lnTo>
                  <a:lnTo>
                    <a:pt x="1024458" y="0"/>
                  </a:lnTo>
                  <a:lnTo>
                    <a:pt x="1024458" y="81432"/>
                  </a:lnTo>
                  <a:lnTo>
                    <a:pt x="1115809" y="81432"/>
                  </a:lnTo>
                  <a:lnTo>
                    <a:pt x="1127366" y="81127"/>
                  </a:lnTo>
                  <a:lnTo>
                    <a:pt x="1133309" y="78994"/>
                  </a:lnTo>
                  <a:lnTo>
                    <a:pt x="1135494" y="73190"/>
                  </a:lnTo>
                  <a:lnTo>
                    <a:pt x="1135799" y="61874"/>
                  </a:lnTo>
                  <a:lnTo>
                    <a:pt x="1135799" y="50723"/>
                  </a:lnTo>
                  <a:lnTo>
                    <a:pt x="1135799" y="45034"/>
                  </a:lnTo>
                  <a:lnTo>
                    <a:pt x="1133144" y="41173"/>
                  </a:lnTo>
                  <a:lnTo>
                    <a:pt x="1135799" y="37071"/>
                  </a:lnTo>
                  <a:lnTo>
                    <a:pt x="1135799" y="31394"/>
                  </a:lnTo>
                  <a:lnTo>
                    <a:pt x="1135799" y="195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353246" y="4530343"/>
              <a:ext cx="1029335" cy="377825"/>
            </a:xfrm>
            <a:custGeom>
              <a:avLst/>
              <a:gdLst/>
              <a:ahLst/>
              <a:cxnLst/>
              <a:rect l="l" t="t" r="r" b="b"/>
              <a:pathLst>
                <a:path w="1029335" h="377825">
                  <a:moveTo>
                    <a:pt x="103847" y="172631"/>
                  </a:moveTo>
                  <a:lnTo>
                    <a:pt x="97726" y="166179"/>
                  </a:lnTo>
                  <a:lnTo>
                    <a:pt x="96126" y="165239"/>
                  </a:lnTo>
                  <a:lnTo>
                    <a:pt x="96126" y="176047"/>
                  </a:lnTo>
                  <a:lnTo>
                    <a:pt x="96126" y="201968"/>
                  </a:lnTo>
                  <a:lnTo>
                    <a:pt x="90017" y="207492"/>
                  </a:lnTo>
                  <a:lnTo>
                    <a:pt x="72440" y="216738"/>
                  </a:lnTo>
                  <a:lnTo>
                    <a:pt x="44551" y="225425"/>
                  </a:lnTo>
                  <a:lnTo>
                    <a:pt x="7505" y="229273"/>
                  </a:lnTo>
                  <a:lnTo>
                    <a:pt x="7505" y="147840"/>
                  </a:lnTo>
                  <a:lnTo>
                    <a:pt x="42151" y="151777"/>
                  </a:lnTo>
                  <a:lnTo>
                    <a:pt x="70307" y="160667"/>
                  </a:lnTo>
                  <a:lnTo>
                    <a:pt x="89217" y="170205"/>
                  </a:lnTo>
                  <a:lnTo>
                    <a:pt x="96126" y="176047"/>
                  </a:lnTo>
                  <a:lnTo>
                    <a:pt x="96126" y="165239"/>
                  </a:lnTo>
                  <a:lnTo>
                    <a:pt x="78854" y="155067"/>
                  </a:lnTo>
                  <a:lnTo>
                    <a:pt x="56654" y="147840"/>
                  </a:lnTo>
                  <a:lnTo>
                    <a:pt x="46520" y="144551"/>
                  </a:lnTo>
                  <a:lnTo>
                    <a:pt x="0" y="139877"/>
                  </a:lnTo>
                  <a:lnTo>
                    <a:pt x="0" y="237007"/>
                  </a:lnTo>
                  <a:lnTo>
                    <a:pt x="46520" y="232549"/>
                  </a:lnTo>
                  <a:lnTo>
                    <a:pt x="56997" y="229273"/>
                  </a:lnTo>
                  <a:lnTo>
                    <a:pt x="78854" y="222453"/>
                  </a:lnTo>
                  <a:lnTo>
                    <a:pt x="97726" y="211670"/>
                  </a:lnTo>
                  <a:lnTo>
                    <a:pt x="103847" y="205155"/>
                  </a:lnTo>
                  <a:lnTo>
                    <a:pt x="103847" y="172631"/>
                  </a:lnTo>
                  <a:close/>
                </a:path>
                <a:path w="1029335" h="377825">
                  <a:moveTo>
                    <a:pt x="251091" y="248145"/>
                  </a:moveTo>
                  <a:lnTo>
                    <a:pt x="239737" y="248145"/>
                  </a:lnTo>
                  <a:lnTo>
                    <a:pt x="239737" y="256108"/>
                  </a:lnTo>
                  <a:lnTo>
                    <a:pt x="207467" y="369379"/>
                  </a:lnTo>
                  <a:lnTo>
                    <a:pt x="165430" y="369379"/>
                  </a:lnTo>
                  <a:lnTo>
                    <a:pt x="132486" y="256108"/>
                  </a:lnTo>
                  <a:lnTo>
                    <a:pt x="239737" y="256108"/>
                  </a:lnTo>
                  <a:lnTo>
                    <a:pt x="239737" y="248145"/>
                  </a:lnTo>
                  <a:lnTo>
                    <a:pt x="121348" y="248145"/>
                  </a:lnTo>
                  <a:lnTo>
                    <a:pt x="158610" y="377342"/>
                  </a:lnTo>
                  <a:lnTo>
                    <a:pt x="214287" y="377342"/>
                  </a:lnTo>
                  <a:lnTo>
                    <a:pt x="216560" y="369379"/>
                  </a:lnTo>
                  <a:lnTo>
                    <a:pt x="248818" y="256108"/>
                  </a:lnTo>
                  <a:lnTo>
                    <a:pt x="251091" y="248145"/>
                  </a:lnTo>
                  <a:close/>
                </a:path>
                <a:path w="1029335" h="377825">
                  <a:moveTo>
                    <a:pt x="251091" y="181279"/>
                  </a:moveTo>
                  <a:lnTo>
                    <a:pt x="245414" y="177647"/>
                  </a:lnTo>
                  <a:lnTo>
                    <a:pt x="243662" y="177647"/>
                  </a:lnTo>
                  <a:lnTo>
                    <a:pt x="243662" y="186740"/>
                  </a:lnTo>
                  <a:lnTo>
                    <a:pt x="243662" y="191287"/>
                  </a:lnTo>
                  <a:lnTo>
                    <a:pt x="241693" y="192874"/>
                  </a:lnTo>
                  <a:lnTo>
                    <a:pt x="130581" y="192874"/>
                  </a:lnTo>
                  <a:lnTo>
                    <a:pt x="128765" y="190982"/>
                  </a:lnTo>
                  <a:lnTo>
                    <a:pt x="128841" y="186893"/>
                  </a:lnTo>
                  <a:lnTo>
                    <a:pt x="130429" y="184924"/>
                  </a:lnTo>
                  <a:lnTo>
                    <a:pt x="241998" y="184924"/>
                  </a:lnTo>
                  <a:lnTo>
                    <a:pt x="243662" y="186740"/>
                  </a:lnTo>
                  <a:lnTo>
                    <a:pt x="243662" y="177647"/>
                  </a:lnTo>
                  <a:lnTo>
                    <a:pt x="127025" y="177647"/>
                  </a:lnTo>
                  <a:lnTo>
                    <a:pt x="121348" y="181279"/>
                  </a:lnTo>
                  <a:lnTo>
                    <a:pt x="121348" y="196748"/>
                  </a:lnTo>
                  <a:lnTo>
                    <a:pt x="127482" y="200380"/>
                  </a:lnTo>
                  <a:lnTo>
                    <a:pt x="245630" y="200380"/>
                  </a:lnTo>
                  <a:lnTo>
                    <a:pt x="251091" y="196748"/>
                  </a:lnTo>
                  <a:lnTo>
                    <a:pt x="251091" y="192874"/>
                  </a:lnTo>
                  <a:lnTo>
                    <a:pt x="251091" y="184924"/>
                  </a:lnTo>
                  <a:lnTo>
                    <a:pt x="251091" y="181279"/>
                  </a:lnTo>
                  <a:close/>
                </a:path>
                <a:path w="1029335" h="377825">
                  <a:moveTo>
                    <a:pt x="251091" y="129197"/>
                  </a:moveTo>
                  <a:lnTo>
                    <a:pt x="248818" y="121234"/>
                  </a:lnTo>
                  <a:lnTo>
                    <a:pt x="239737" y="89357"/>
                  </a:lnTo>
                  <a:lnTo>
                    <a:pt x="239737" y="121234"/>
                  </a:lnTo>
                  <a:lnTo>
                    <a:pt x="132486" y="121234"/>
                  </a:lnTo>
                  <a:lnTo>
                    <a:pt x="165430" y="7962"/>
                  </a:lnTo>
                  <a:lnTo>
                    <a:pt x="207467" y="7962"/>
                  </a:lnTo>
                  <a:lnTo>
                    <a:pt x="239737" y="121234"/>
                  </a:lnTo>
                  <a:lnTo>
                    <a:pt x="239737" y="89357"/>
                  </a:lnTo>
                  <a:lnTo>
                    <a:pt x="216560" y="7962"/>
                  </a:lnTo>
                  <a:lnTo>
                    <a:pt x="214287" y="0"/>
                  </a:lnTo>
                  <a:lnTo>
                    <a:pt x="158610" y="0"/>
                  </a:lnTo>
                  <a:lnTo>
                    <a:pt x="121348" y="129197"/>
                  </a:lnTo>
                  <a:lnTo>
                    <a:pt x="251091" y="129197"/>
                  </a:lnTo>
                  <a:close/>
                </a:path>
                <a:path w="1029335" h="377825">
                  <a:moveTo>
                    <a:pt x="1028928" y="189014"/>
                  </a:moveTo>
                  <a:lnTo>
                    <a:pt x="1027404" y="184924"/>
                  </a:lnTo>
                  <a:lnTo>
                    <a:pt x="1026020" y="181190"/>
                  </a:lnTo>
                  <a:lnTo>
                    <a:pt x="1022477" y="179768"/>
                  </a:lnTo>
                  <a:lnTo>
                    <a:pt x="1022477" y="184924"/>
                  </a:lnTo>
                  <a:lnTo>
                    <a:pt x="1022477" y="192887"/>
                  </a:lnTo>
                  <a:lnTo>
                    <a:pt x="1011796" y="192887"/>
                  </a:lnTo>
                  <a:lnTo>
                    <a:pt x="1011707" y="184924"/>
                  </a:lnTo>
                  <a:lnTo>
                    <a:pt x="1022477" y="184924"/>
                  </a:lnTo>
                  <a:lnTo>
                    <a:pt x="1022477" y="179768"/>
                  </a:lnTo>
                  <a:lnTo>
                    <a:pt x="1017270" y="177647"/>
                  </a:lnTo>
                  <a:lnTo>
                    <a:pt x="1008507" y="181190"/>
                  </a:lnTo>
                  <a:lnTo>
                    <a:pt x="1005611" y="189014"/>
                  </a:lnTo>
                  <a:lnTo>
                    <a:pt x="1008557" y="196837"/>
                  </a:lnTo>
                  <a:lnTo>
                    <a:pt x="1017270" y="200393"/>
                  </a:lnTo>
                  <a:lnTo>
                    <a:pt x="1026020" y="196837"/>
                  </a:lnTo>
                  <a:lnTo>
                    <a:pt x="1027493" y="192887"/>
                  </a:lnTo>
                  <a:lnTo>
                    <a:pt x="1028928" y="189014"/>
                  </a:lnTo>
                  <a:close/>
                </a:path>
              </a:pathLst>
            </a:custGeom>
            <a:solidFill>
              <a:srgbClr val="8A8A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79851" y="4678688"/>
              <a:ext cx="142240" cy="81280"/>
            </a:xfrm>
            <a:custGeom>
              <a:avLst/>
              <a:gdLst/>
              <a:ahLst/>
              <a:cxnLst/>
              <a:rect l="l" t="t" r="r" b="b"/>
              <a:pathLst>
                <a:path w="142239" h="81279">
                  <a:moveTo>
                    <a:pt x="0" y="80924"/>
                  </a:moveTo>
                  <a:lnTo>
                    <a:pt x="56807" y="80924"/>
                  </a:lnTo>
                  <a:lnTo>
                    <a:pt x="134061" y="50406"/>
                  </a:lnTo>
                  <a:lnTo>
                    <a:pt x="139802" y="46193"/>
                  </a:lnTo>
                  <a:lnTo>
                    <a:pt x="141733" y="40732"/>
                  </a:lnTo>
                  <a:lnTo>
                    <a:pt x="139827" y="35304"/>
                  </a:lnTo>
                  <a:lnTo>
                    <a:pt x="134061" y="31191"/>
                  </a:lnTo>
                  <a:lnTo>
                    <a:pt x="56807" y="0"/>
                  </a:lnTo>
                  <a:lnTo>
                    <a:pt x="0" y="0"/>
                  </a:lnTo>
                  <a:lnTo>
                    <a:pt x="0" y="80924"/>
                  </a:lnTo>
                  <a:close/>
                </a:path>
              </a:pathLst>
            </a:custGeom>
            <a:ln w="8521">
              <a:solidFill>
                <a:srgbClr val="8A8A8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08700" y="4672729"/>
              <a:ext cx="928369" cy="92710"/>
            </a:xfrm>
            <a:custGeom>
              <a:avLst/>
              <a:gdLst/>
              <a:ahLst/>
              <a:cxnLst/>
              <a:rect l="l" t="t" r="r" b="b"/>
              <a:pathLst>
                <a:path w="928369" h="92710">
                  <a:moveTo>
                    <a:pt x="753529" y="0"/>
                  </a:moveTo>
                  <a:lnTo>
                    <a:pt x="727860" y="657"/>
                  </a:lnTo>
                  <a:lnTo>
                    <a:pt x="0" y="42075"/>
                  </a:lnTo>
                  <a:lnTo>
                    <a:pt x="0" y="50939"/>
                  </a:lnTo>
                  <a:lnTo>
                    <a:pt x="753529" y="92113"/>
                  </a:lnTo>
                  <a:lnTo>
                    <a:pt x="819357" y="88687"/>
                  </a:lnTo>
                  <a:lnTo>
                    <a:pt x="845602" y="84378"/>
                  </a:lnTo>
                  <a:lnTo>
                    <a:pt x="753529" y="84378"/>
                  </a:lnTo>
                  <a:lnTo>
                    <a:pt x="729052" y="83788"/>
                  </a:lnTo>
                  <a:lnTo>
                    <a:pt x="82676" y="46621"/>
                  </a:lnTo>
                  <a:lnTo>
                    <a:pt x="753529" y="7721"/>
                  </a:lnTo>
                  <a:lnTo>
                    <a:pt x="845855" y="7721"/>
                  </a:lnTo>
                  <a:lnTo>
                    <a:pt x="819357" y="3375"/>
                  </a:lnTo>
                  <a:lnTo>
                    <a:pt x="753529" y="0"/>
                  </a:lnTo>
                  <a:close/>
                </a:path>
                <a:path w="928369" h="92710">
                  <a:moveTo>
                    <a:pt x="845855" y="7721"/>
                  </a:moveTo>
                  <a:lnTo>
                    <a:pt x="753529" y="7721"/>
                  </a:lnTo>
                  <a:lnTo>
                    <a:pt x="817882" y="10952"/>
                  </a:lnTo>
                  <a:lnTo>
                    <a:pt x="870319" y="19580"/>
                  </a:lnTo>
                  <a:lnTo>
                    <a:pt x="905614" y="32003"/>
                  </a:lnTo>
                  <a:lnTo>
                    <a:pt x="918540" y="46621"/>
                  </a:lnTo>
                  <a:lnTo>
                    <a:pt x="905614" y="60675"/>
                  </a:lnTo>
                  <a:lnTo>
                    <a:pt x="870319" y="72748"/>
                  </a:lnTo>
                  <a:lnTo>
                    <a:pt x="817882" y="81197"/>
                  </a:lnTo>
                  <a:lnTo>
                    <a:pt x="753529" y="84378"/>
                  </a:lnTo>
                  <a:lnTo>
                    <a:pt x="845602" y="84378"/>
                  </a:lnTo>
                  <a:lnTo>
                    <a:pt x="874351" y="79659"/>
                  </a:lnTo>
                  <a:lnTo>
                    <a:pt x="874707" y="79659"/>
                  </a:lnTo>
                  <a:lnTo>
                    <a:pt x="913575" y="66395"/>
                  </a:lnTo>
                  <a:lnTo>
                    <a:pt x="927976" y="50939"/>
                  </a:lnTo>
                  <a:lnTo>
                    <a:pt x="927976" y="42075"/>
                  </a:lnTo>
                  <a:lnTo>
                    <a:pt x="913575" y="25905"/>
                  </a:lnTo>
                  <a:lnTo>
                    <a:pt x="875037" y="12507"/>
                  </a:lnTo>
                  <a:lnTo>
                    <a:pt x="845855" y="7721"/>
                  </a:lnTo>
                  <a:close/>
                </a:path>
              </a:pathLst>
            </a:custGeom>
            <a:solidFill>
              <a:srgbClr val="E1272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105" y="4473003"/>
              <a:ext cx="2100934" cy="471169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404599" y="2457886"/>
            <a:ext cx="5108575" cy="1732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40"/>
              </a:spcBef>
            </a:pPr>
            <a:r>
              <a:rPr sz="2200" spc="165" dirty="0">
                <a:solidFill>
                  <a:srgbClr val="FFFFFF"/>
                </a:solidFill>
              </a:rPr>
              <a:t>In</a:t>
            </a:r>
            <a:r>
              <a:rPr sz="2200" spc="215" dirty="0">
                <a:solidFill>
                  <a:srgbClr val="FFFFFF"/>
                </a:solidFill>
              </a:rPr>
              <a:t> </a:t>
            </a:r>
            <a:r>
              <a:rPr sz="2200" spc="705" dirty="0">
                <a:solidFill>
                  <a:srgbClr val="FFFFFF"/>
                </a:solidFill>
              </a:rPr>
              <a:t>the</a:t>
            </a:r>
            <a:r>
              <a:rPr sz="2200" spc="215" dirty="0">
                <a:solidFill>
                  <a:srgbClr val="FFFFFF"/>
                </a:solidFill>
              </a:rPr>
              <a:t> </a:t>
            </a:r>
            <a:r>
              <a:rPr sz="2200" spc="640" dirty="0">
                <a:solidFill>
                  <a:srgbClr val="FFFFFF"/>
                </a:solidFill>
              </a:rPr>
              <a:t>history</a:t>
            </a:r>
            <a:r>
              <a:rPr sz="2200" spc="215" dirty="0">
                <a:solidFill>
                  <a:srgbClr val="FFFFFF"/>
                </a:solidFill>
              </a:rPr>
              <a:t> </a:t>
            </a:r>
            <a:r>
              <a:rPr sz="2200" spc="880" dirty="0">
                <a:solidFill>
                  <a:srgbClr val="FFFFFF"/>
                </a:solidFill>
              </a:rPr>
              <a:t>of </a:t>
            </a:r>
            <a:r>
              <a:rPr sz="2200" spc="555" dirty="0">
                <a:solidFill>
                  <a:srgbClr val="FFFFFF"/>
                </a:solidFill>
              </a:rPr>
              <a:t>spaceflight,</a:t>
            </a:r>
            <a:r>
              <a:rPr sz="2200" spc="215" dirty="0">
                <a:solidFill>
                  <a:srgbClr val="FFFFFF"/>
                </a:solidFill>
              </a:rPr>
              <a:t> </a:t>
            </a:r>
            <a:r>
              <a:rPr sz="2200" spc="760" dirty="0">
                <a:solidFill>
                  <a:srgbClr val="FFFFFF"/>
                </a:solidFill>
              </a:rPr>
              <a:t>only</a:t>
            </a:r>
            <a:r>
              <a:rPr sz="2200" spc="220" dirty="0">
                <a:solidFill>
                  <a:srgbClr val="FFFFFF"/>
                </a:solidFill>
              </a:rPr>
              <a:t> </a:t>
            </a:r>
            <a:r>
              <a:rPr sz="2200" spc="905" dirty="0">
                <a:solidFill>
                  <a:srgbClr val="FFFFFF"/>
                </a:solidFill>
              </a:rPr>
              <a:t>two </a:t>
            </a:r>
            <a:r>
              <a:rPr sz="2200" spc="580" dirty="0">
                <a:solidFill>
                  <a:srgbClr val="FFFFFF"/>
                </a:solidFill>
              </a:rPr>
              <a:t>private</a:t>
            </a:r>
            <a:r>
              <a:rPr sz="2200" spc="220" dirty="0">
                <a:solidFill>
                  <a:srgbClr val="FFFFFF"/>
                </a:solidFill>
              </a:rPr>
              <a:t> </a:t>
            </a:r>
            <a:r>
              <a:rPr sz="2200" spc="550" dirty="0">
                <a:solidFill>
                  <a:srgbClr val="FFFFFF"/>
                </a:solidFill>
              </a:rPr>
              <a:t>companies</a:t>
            </a:r>
            <a:r>
              <a:rPr sz="2200" spc="225" dirty="0">
                <a:solidFill>
                  <a:srgbClr val="FFFFFF"/>
                </a:solidFill>
              </a:rPr>
              <a:t> </a:t>
            </a:r>
            <a:r>
              <a:rPr sz="2200" spc="585" dirty="0">
                <a:solidFill>
                  <a:srgbClr val="FFFFFF"/>
                </a:solidFill>
              </a:rPr>
              <a:t>have </a:t>
            </a:r>
            <a:r>
              <a:rPr sz="2200" spc="635" dirty="0">
                <a:solidFill>
                  <a:srgbClr val="FFFFFF"/>
                </a:solidFill>
              </a:rPr>
              <a:t>delivered</a:t>
            </a:r>
            <a:r>
              <a:rPr sz="2200" spc="210" dirty="0">
                <a:solidFill>
                  <a:srgbClr val="FFFFFF"/>
                </a:solidFill>
              </a:rPr>
              <a:t> </a:t>
            </a:r>
            <a:r>
              <a:rPr sz="2200" spc="815" dirty="0">
                <a:solidFill>
                  <a:srgbClr val="FFFFFF"/>
                </a:solidFill>
              </a:rPr>
              <a:t>regular</a:t>
            </a:r>
            <a:r>
              <a:rPr sz="2200" spc="210" dirty="0">
                <a:solidFill>
                  <a:srgbClr val="FFFFFF"/>
                </a:solidFill>
              </a:rPr>
              <a:t> </a:t>
            </a:r>
            <a:r>
              <a:rPr sz="2200" spc="690" dirty="0">
                <a:solidFill>
                  <a:srgbClr val="FFFFFF"/>
                </a:solidFill>
              </a:rPr>
              <a:t>and </a:t>
            </a:r>
            <a:r>
              <a:rPr sz="2200" spc="710" dirty="0">
                <a:solidFill>
                  <a:srgbClr val="FFFFFF"/>
                </a:solidFill>
              </a:rPr>
              <a:t>reliable</a:t>
            </a:r>
            <a:r>
              <a:rPr sz="2200" spc="200" dirty="0">
                <a:solidFill>
                  <a:srgbClr val="FFFFFF"/>
                </a:solidFill>
              </a:rPr>
              <a:t> </a:t>
            </a:r>
            <a:r>
              <a:rPr sz="2200" spc="615" dirty="0">
                <a:solidFill>
                  <a:srgbClr val="FFFFFF"/>
                </a:solidFill>
              </a:rPr>
              <a:t>access</a:t>
            </a:r>
            <a:r>
              <a:rPr sz="2200" spc="204" dirty="0">
                <a:solidFill>
                  <a:srgbClr val="FFFFFF"/>
                </a:solidFill>
              </a:rPr>
              <a:t> </a:t>
            </a:r>
            <a:r>
              <a:rPr sz="2200" spc="825" dirty="0">
                <a:solidFill>
                  <a:srgbClr val="FFFFFF"/>
                </a:solidFill>
              </a:rPr>
              <a:t>to</a:t>
            </a:r>
            <a:r>
              <a:rPr sz="2200" spc="204" dirty="0">
                <a:solidFill>
                  <a:srgbClr val="FFFFFF"/>
                </a:solidFill>
              </a:rPr>
              <a:t> </a:t>
            </a:r>
            <a:r>
              <a:rPr sz="2200" spc="645" dirty="0">
                <a:solidFill>
                  <a:srgbClr val="FFFFFF"/>
                </a:solidFill>
              </a:rPr>
              <a:t>orbit</a:t>
            </a:r>
            <a:endParaRPr sz="2200" dirty="0"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fld id="{81D60167-4931-47E6-BA6A-407CBD079E47}" type="slidenum">
              <a:rPr spc="25" dirty="0"/>
              <a:t>8</a:t>
            </a:fld>
            <a:endParaRPr spc="25" dirty="0"/>
          </a:p>
        </p:txBody>
      </p:sp>
      <p:sp>
        <p:nvSpPr>
          <p:cNvPr id="15" name="object 15"/>
          <p:cNvSpPr txBox="1"/>
          <p:nvPr/>
        </p:nvSpPr>
        <p:spPr>
          <a:xfrm>
            <a:off x="984500" y="6537504"/>
            <a:ext cx="598805" cy="125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30" dirty="0">
                <a:latin typeface="Calibri"/>
                <a:cs typeface="Calibri"/>
              </a:rPr>
              <a:t>Rocket</a:t>
            </a:r>
            <a:r>
              <a:rPr sz="600" spc="80" dirty="0">
                <a:latin typeface="Calibri"/>
                <a:cs typeface="Calibri"/>
              </a:rPr>
              <a:t> </a:t>
            </a:r>
            <a:r>
              <a:rPr sz="600" spc="60" dirty="0">
                <a:latin typeface="Calibri"/>
                <a:cs typeface="Calibri"/>
              </a:rPr>
              <a:t>Lab</a:t>
            </a:r>
            <a:r>
              <a:rPr sz="600" spc="85" dirty="0">
                <a:latin typeface="Calibri"/>
                <a:cs typeface="Calibri"/>
              </a:rPr>
              <a:t> </a:t>
            </a:r>
            <a:r>
              <a:rPr sz="600" spc="-25" dirty="0">
                <a:latin typeface="Calibri"/>
                <a:cs typeface="Calibri"/>
              </a:rPr>
              <a:t>USA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98900" y="6537504"/>
            <a:ext cx="347980" cy="125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50" dirty="0">
                <a:latin typeface="Calibri"/>
                <a:cs typeface="Calibri"/>
              </a:rPr>
              <a:t>Section </a:t>
            </a:r>
            <a:r>
              <a:rPr sz="600" spc="-50" dirty="0">
                <a:latin typeface="Calibri"/>
                <a:cs typeface="Calibri"/>
              </a:rPr>
              <a:t>1</a:t>
            </a:r>
            <a:endParaRPr sz="600">
              <a:latin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B26099-3850-A080-6D0D-A5B250912E2B}"/>
              </a:ext>
            </a:extLst>
          </p:cNvPr>
          <p:cNvSpPr txBox="1"/>
          <p:nvPr/>
        </p:nvSpPr>
        <p:spPr>
          <a:xfrm>
            <a:off x="685800" y="877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APPENDIX*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00CF7A-AB33-B67F-36F9-2DE20C1DDEA4}"/>
              </a:ext>
            </a:extLst>
          </p:cNvPr>
          <p:cNvSpPr txBox="1"/>
          <p:nvPr/>
        </p:nvSpPr>
        <p:spPr>
          <a:xfrm>
            <a:off x="731851" y="553738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*not investment advice, we are biased as one of our group members hold 1/3 of RKLB in his personal portfolio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Words>918</Words>
  <Application>Microsoft Office PowerPoint</Application>
  <PresentationFormat>Widescreen</PresentationFormat>
  <Paragraphs>159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Times New Roman</vt:lpstr>
      <vt:lpstr>Verdana</vt:lpstr>
      <vt:lpstr>Office Theme</vt:lpstr>
      <vt:lpstr>SPACE IS OPEN FOR BUSINESS</vt:lpstr>
      <vt:lpstr>Catalysts, Risks &amp; Target Price</vt:lpstr>
      <vt:lpstr>Industry Overview</vt:lpstr>
      <vt:lpstr>Company Overview (P1)</vt:lpstr>
      <vt:lpstr>Company Overview (P2)</vt:lpstr>
      <vt:lpstr>Valuation Summary</vt:lpstr>
      <vt:lpstr>PowerPoint Presentation</vt:lpstr>
      <vt:lpstr>In the history of spaceflight, only two private companies have delivered regular and reliable access to orbit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anuradhameka</dc:creator>
  <cp:lastModifiedBy>Jianjun Lei</cp:lastModifiedBy>
  <cp:revision>2</cp:revision>
  <dcterms:created xsi:type="dcterms:W3CDTF">2024-11-13T21:59:13Z</dcterms:created>
  <dcterms:modified xsi:type="dcterms:W3CDTF">2025-04-04T04:25:35Z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2021-04-15T00:00:00Z</vt:filetime>
  </property>
  <property fmtid="{D5CDD505-2E9C-101B-9397-08002B2CF9AE}" pid="3" name="Creator">
    <vt:lpwstr>Adobe InDesign 16.1 (Macintosh)</vt:lpwstr>
  </property>
  <property fmtid="{D5CDD505-2E9C-101B-9397-08002B2CF9AE}" pid="4" name="LastSaved">
    <vt:filetime>2024-11-13T00:00:00Z</vt:filetime>
  </property>
  <property fmtid="{D5CDD505-2E9C-101B-9397-08002B2CF9AE}" pid="5" name="Producer">
    <vt:lpwstr>Adobe PDF Library 15.0</vt:lpwstr>
  </property>
</Properties>
</file>